
<file path=[Content_Types].xml><?xml version="1.0" encoding="utf-8"?>
<Types xmlns="http://schemas.openxmlformats.org/package/2006/content-types">
  <Default Extension="rels" ContentType="application/vnd.openxmlformats-package.relationships+xml"/>
  <Override PartName="/ppt/slideLayouts/slideLayout1.xml" ContentType="application/vnd.openxmlformats-officedocument.presentationml.slideLayout+xml"/>
  <Default Extension="png" ContentType="image/png"/>
  <Override PartName="/ppt/slides/slide11.xml" ContentType="application/vnd.openxmlformats-officedocument.presentationml.slide+xml"/>
  <Default Extension="xml" ContentType="application/xml"/>
  <Override PartName="/ppt/slides/slide9.xml" ContentType="application/vnd.openxmlformats-officedocument.presentationml.slide+xml"/>
  <Default Extension="jpeg" ContentType="image/jpeg"/>
  <Override PartName="/ppt/tableStyles.xml" ContentType="application/vnd.openxmlformats-officedocument.presentationml.tableStyles+xml"/>
  <Override PartName="/ppt/slideLayouts/slideLayout8.xml" ContentType="application/vnd.openxmlformats-officedocument.presentationml.slideLayout+xml"/>
  <Override PartName="/ppt/slides/slide7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5.xml" ContentType="application/vnd.openxmlformats-officedocument.presentationml.slide+xml"/>
  <Override PartName="/ppt/slides/slide16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14.xml" ContentType="application/vnd.openxmlformats-officedocument.presentationml.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Override PartName="/ppt/slides/slide12.xml" ContentType="application/vnd.openxmlformats-officedocument.presentationml.slide+xml"/>
  <Default Extension="bin" ContentType="application/vnd.openxmlformats-officedocument.presentationml.printerSettings"/>
  <Default Extension="tiff" ContentType="image/tiff"/>
  <Override PartName="/ppt/slides/slide10.xml" ContentType="application/vnd.openxmlformats-officedocument.presentationml.slide+xml"/>
  <Override PartName="/ppt/viewProps.xml" ContentType="application/vnd.openxmlformats-officedocument.presentationml.viewProps+xml"/>
  <Override PartName="/ppt/slides/slide8.xml" ContentType="application/vnd.openxmlformats-officedocument.presentationml.slide+xml"/>
  <Override PartName="/ppt/presentation.xml" ContentType="application/vnd.openxmlformats-officedocument.presentationml.presentation.main+xml"/>
  <Override PartName="/ppt/slides/slide19.xml" ContentType="application/vnd.openxmlformats-officedocument.presentationml.slide+xml"/>
  <Override PartName="/ppt/slideLayouts/slideLayout9.xml" ContentType="application/vnd.openxmlformats-officedocument.presentationml.slideLayout+xml"/>
  <Override PartName="/ppt/revisionInfo.xml" ContentType="application/vnd.ms-powerpoint.revisioninfo+xml"/>
  <Override PartName="/ppt/slideLayouts/slideLayout7.xml" ContentType="application/vnd.openxmlformats-officedocument.presentationml.slideLayout+xml"/>
  <Override PartName="/ppt/slides/slide6.xml" ContentType="application/vnd.openxmlformats-officedocument.presentationml.slide+xml"/>
  <Override PartName="/ppt/slides/slide17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slideLayouts/slideLayout3.xml" ContentType="application/vnd.openxmlformats-officedocument.presentationml.slideLayout+xml"/>
  <Override PartName="/ppt/slides/slide2.xml" ContentType="application/vnd.openxmlformats-officedocument.presentationml.slide+xml"/>
  <Override PartName="/ppt/slides/slide13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sldIdLst>
    <p:sldId id="278" r:id="rId2"/>
    <p:sldId id="257" r:id="rId3"/>
    <p:sldId id="270" r:id="rId4"/>
    <p:sldId id="277" r:id="rId5"/>
    <p:sldId id="261" r:id="rId6"/>
    <p:sldId id="262" r:id="rId7"/>
    <p:sldId id="259" r:id="rId8"/>
    <p:sldId id="264" r:id="rId9"/>
    <p:sldId id="265" r:id="rId10"/>
    <p:sldId id="266" r:id="rId11"/>
    <p:sldId id="260" r:id="rId12"/>
    <p:sldId id="267" r:id="rId13"/>
    <p:sldId id="268" r:id="rId14"/>
    <p:sldId id="269" r:id="rId15"/>
    <p:sldId id="271" r:id="rId16"/>
    <p:sldId id="272" r:id="rId17"/>
    <p:sldId id="273" r:id="rId18"/>
    <p:sldId id="274" r:id="rId19"/>
    <p:sldId id="275" r:id="rId2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:p="http://schemas.openxmlformats.org/presentationml/2006/main" xmlns:r="http://schemas.openxmlformats.org/officeDocument/2006/relationships" xmlns:a="http://schemas.openxmlformats.org/drawingml/2006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>
          <a:srgbClr val="FF0000"/>
        </p14:laserClr>
      </p:ext>
      <p:ext uri="{2FDB2607-1784-4EEB-B798-7EB5836EED8A}">
        <p14:showMediaCtrls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"/>
      </p:ext>
    </p:extLst>
  </p:showPr>
  <p:extLst>
    <p:ext uri="{E76CE94A-603C-4142-B9EB-6D1370010A27}">
      <p14:discardImageEditData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0"/>
    </p:ext>
    <p:ext uri="{D31A062A-798A-4329-ABDD-BBA856620510}">
      <p14:defaultImageDpi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20"/>
    </p:ext>
    <p:ext uri="{FD5EFAAD-0ECE-453E-9831-46B23BE46B34}">
      <p15:chartTrackingRefBased xmlns:p15="http://schemas.microsoft.com/office/powerpoint/2012/main" xmlns:p="http://schemas.openxmlformats.org/presentationml/2006/main" xmlns:r="http://schemas.openxmlformats.org/officeDocument/2006/relationships" xmlns:a="http://schemas.openxmlformats.org/drawingml/2006/main" xmlns="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25017"/>
    <p:restoredTop sz="94580"/>
  </p:normalViewPr>
  <p:slideViewPr>
    <p:cSldViewPr snapToGrid="0" snapToObjects="1" showGuides="1">
      <p:cViewPr varScale="1">
        <p:scale>
          <a:sx n="75" d="100"/>
          <a:sy n="75" d="100"/>
        </p:scale>
        <p:origin x="-80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printerSettings" Target="printerSettings/printerSettings1.bin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Relationship Id="rId26" Type="http://schemas.microsoft.com/office/2015/10/relationships/revisionInfo" Target="revisionInfo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4CAFF-4518-984C-B4F9-1D970140551D}" type="datetimeFigureOut">
              <a:rPr lang="en-US" smtClean="0"/>
              <a:pPr/>
              <a:t>5/10/17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39631-4D65-0B41-9AF6-CA4CD99CD1D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Click to edit Master text styles</a:t>
            </a:r>
          </a:p>
          <a:p>
            <a:pPr lvl="1"/>
            <a:r>
              <a:rPr lang="pt-PT"/>
              <a:t>Second level</a:t>
            </a:r>
          </a:p>
          <a:p>
            <a:pPr lvl="2"/>
            <a:r>
              <a:rPr lang="pt-PT"/>
              <a:t>Third level</a:t>
            </a:r>
          </a:p>
          <a:p>
            <a:pPr lvl="3"/>
            <a:r>
              <a:rPr lang="pt-PT"/>
              <a:t>Fourth level</a:t>
            </a:r>
          </a:p>
          <a:p>
            <a:pPr lvl="4"/>
            <a:r>
              <a:rPr lang="pt-PT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4CAFF-4518-984C-B4F9-1D970140551D}" type="datetimeFigureOut">
              <a:rPr lang="en-US" smtClean="0"/>
              <a:pPr/>
              <a:t>5/10/17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39631-4D65-0B41-9AF6-CA4CD99CD1D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4CAFF-4518-984C-B4F9-1D970140551D}" type="datetimeFigureOut">
              <a:rPr lang="en-US" smtClean="0"/>
              <a:pPr/>
              <a:t>5/10/17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39631-4D65-0B41-9AF6-CA4CD99CD1D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/>
              <a:t>Click to edit Master text styles</a:t>
            </a:r>
          </a:p>
          <a:p>
            <a:pPr lvl="1"/>
            <a:r>
              <a:rPr lang="pt-PT"/>
              <a:t>Second level</a:t>
            </a:r>
          </a:p>
          <a:p>
            <a:pPr lvl="2"/>
            <a:r>
              <a:rPr lang="pt-PT"/>
              <a:t>Third level</a:t>
            </a:r>
          </a:p>
          <a:p>
            <a:pPr lvl="3"/>
            <a:r>
              <a:rPr lang="pt-PT"/>
              <a:t>Fourth level</a:t>
            </a:r>
          </a:p>
          <a:p>
            <a:pPr lvl="4"/>
            <a:r>
              <a:rPr lang="pt-PT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/>
              <a:t>Click to edit Master text styles</a:t>
            </a:r>
          </a:p>
          <a:p>
            <a:pPr lvl="1"/>
            <a:r>
              <a:rPr lang="pt-PT"/>
              <a:t>Second level</a:t>
            </a:r>
          </a:p>
          <a:p>
            <a:pPr lvl="2"/>
            <a:r>
              <a:rPr lang="pt-PT"/>
              <a:t>Third level</a:t>
            </a:r>
          </a:p>
          <a:p>
            <a:pPr lvl="3"/>
            <a:r>
              <a:rPr lang="pt-PT"/>
              <a:t>Fourth level</a:t>
            </a:r>
          </a:p>
          <a:p>
            <a:pPr lvl="4"/>
            <a:r>
              <a:rPr lang="pt-PT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4CAFF-4518-984C-B4F9-1D970140551D}" type="datetimeFigureOut">
              <a:rPr lang="en-US" smtClean="0"/>
              <a:pPr/>
              <a:t>5/10/17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39631-4D65-0B41-9AF6-CA4CD99CD1D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/>
              <a:t>Click to edit Master text styles</a:t>
            </a:r>
          </a:p>
          <a:p>
            <a:pPr lvl="1"/>
            <a:r>
              <a:rPr lang="pt-PT"/>
              <a:t>Second level</a:t>
            </a:r>
          </a:p>
          <a:p>
            <a:pPr lvl="2"/>
            <a:r>
              <a:rPr lang="pt-PT"/>
              <a:t>Third level</a:t>
            </a:r>
          </a:p>
          <a:p>
            <a:pPr lvl="3"/>
            <a:r>
              <a:rPr lang="pt-PT"/>
              <a:t>Fourth level</a:t>
            </a:r>
          </a:p>
          <a:p>
            <a:pPr lvl="4"/>
            <a:r>
              <a:rPr lang="pt-PT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/>
              <a:t>Click to edit Master text styles</a:t>
            </a:r>
          </a:p>
          <a:p>
            <a:pPr lvl="1"/>
            <a:r>
              <a:rPr lang="pt-PT"/>
              <a:t>Second level</a:t>
            </a:r>
          </a:p>
          <a:p>
            <a:pPr lvl="2"/>
            <a:r>
              <a:rPr lang="pt-PT"/>
              <a:t>Third level</a:t>
            </a:r>
          </a:p>
          <a:p>
            <a:pPr lvl="3"/>
            <a:r>
              <a:rPr lang="pt-PT"/>
              <a:t>Fourth level</a:t>
            </a:r>
          </a:p>
          <a:p>
            <a:pPr lvl="4"/>
            <a:r>
              <a:rPr lang="pt-PT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4CAFF-4518-984C-B4F9-1D970140551D}" type="datetimeFigureOut">
              <a:rPr lang="en-US" smtClean="0"/>
              <a:pPr/>
              <a:t>5/10/17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39631-4D65-0B41-9AF6-CA4CD99CD1D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4CAFF-4518-984C-B4F9-1D970140551D}" type="datetimeFigureOut">
              <a:rPr lang="en-US" smtClean="0"/>
              <a:pPr/>
              <a:t>5/10/17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39631-4D65-0B41-9AF6-CA4CD99CD1D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4CAFF-4518-984C-B4F9-1D970140551D}" type="datetimeFigureOut">
              <a:rPr lang="en-US" smtClean="0"/>
              <a:pPr/>
              <a:t>5/10/17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39631-4D65-0B41-9AF6-CA4CD99CD1D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/>
              <a:t>Click to edit Master text styles</a:t>
            </a:r>
          </a:p>
          <a:p>
            <a:pPr lvl="1"/>
            <a:r>
              <a:rPr lang="pt-PT"/>
              <a:t>Second level</a:t>
            </a:r>
          </a:p>
          <a:p>
            <a:pPr lvl="2"/>
            <a:r>
              <a:rPr lang="pt-PT"/>
              <a:t>Third level</a:t>
            </a:r>
          </a:p>
          <a:p>
            <a:pPr lvl="3"/>
            <a:r>
              <a:rPr lang="pt-PT"/>
              <a:t>Fourth level</a:t>
            </a:r>
          </a:p>
          <a:p>
            <a:pPr lvl="4"/>
            <a:r>
              <a:rPr lang="pt-PT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4CAFF-4518-984C-B4F9-1D970140551D}" type="datetimeFigureOut">
              <a:rPr lang="en-US" smtClean="0"/>
              <a:pPr/>
              <a:t>5/10/17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39631-4D65-0B41-9AF6-CA4CD99CD1D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4CAFF-4518-984C-B4F9-1D970140551D}" type="datetimeFigureOut">
              <a:rPr lang="en-US" smtClean="0"/>
              <a:pPr/>
              <a:t>5/10/17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39631-4D65-0B41-9AF6-CA4CD99CD1D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Click to edit Master text styles</a:t>
            </a:r>
          </a:p>
          <a:p>
            <a:pPr lvl="1"/>
            <a:r>
              <a:rPr lang="pt-PT"/>
              <a:t>Second level</a:t>
            </a:r>
          </a:p>
          <a:p>
            <a:pPr lvl="2"/>
            <a:r>
              <a:rPr lang="pt-PT"/>
              <a:t>Third level</a:t>
            </a:r>
          </a:p>
          <a:p>
            <a:pPr lvl="3"/>
            <a:r>
              <a:rPr lang="pt-PT"/>
              <a:t>Fourth level</a:t>
            </a:r>
          </a:p>
          <a:p>
            <a:pPr lvl="4"/>
            <a:r>
              <a:rPr lang="pt-PT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4CAFF-4518-984C-B4F9-1D970140551D}" type="datetimeFigureOut">
              <a:rPr lang="en-US" smtClean="0"/>
              <a:pPr/>
              <a:t>5/10/17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39631-4D65-0B41-9AF6-CA4CD99CD1D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PT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/>
              <a:t>Click to edit Master text styles</a:t>
            </a:r>
          </a:p>
          <a:p>
            <a:pPr lvl="1"/>
            <a:r>
              <a:rPr lang="pt-PT"/>
              <a:t>Second level</a:t>
            </a:r>
          </a:p>
          <a:p>
            <a:pPr lvl="2"/>
            <a:r>
              <a:rPr lang="pt-PT"/>
              <a:t>Third level</a:t>
            </a:r>
          </a:p>
          <a:p>
            <a:pPr lvl="3"/>
            <a:r>
              <a:rPr lang="pt-PT"/>
              <a:t>Fourth level</a:t>
            </a:r>
          </a:p>
          <a:p>
            <a:pPr lvl="4"/>
            <a:r>
              <a:rPr lang="pt-PT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4CAFF-4518-984C-B4F9-1D970140551D}" type="datetimeFigureOut">
              <a:rPr lang="en-US" smtClean="0"/>
              <a:pPr/>
              <a:t>5/10/17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39631-4D65-0B41-9AF6-CA4CD99CD1D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64CAFF-4518-984C-B4F9-1D970140551D}" type="datetimeFigureOut">
              <a:rPr lang="en-US" smtClean="0"/>
              <a:pPr/>
              <a:t>5/10/17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839631-4D65-0B41-9AF6-CA4CD99CD1D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.jpeg"/><Relationship Id="rId3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8.jpeg"/><Relationship Id="rId3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0.jpeg"/><Relationship Id="rId3" Type="http://schemas.openxmlformats.org/officeDocument/2006/relationships/image" Target="../media/image11.tif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2.png"/><Relationship Id="rId3" Type="http://schemas.openxmlformats.org/officeDocument/2006/relationships/image" Target="../media/image13.tif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4" Type="http://schemas.openxmlformats.org/officeDocument/2006/relationships/image" Target="../media/image16.jpeg"/><Relationship Id="rId5" Type="http://schemas.openxmlformats.org/officeDocument/2006/relationships/image" Target="../media/image17.jpe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4" Type="http://schemas.openxmlformats.org/officeDocument/2006/relationships/image" Target="../media/image20.jpeg"/><Relationship Id="rId5" Type="http://schemas.openxmlformats.org/officeDocument/2006/relationships/image" Target="../media/image21.jpe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4" Type="http://schemas.openxmlformats.org/officeDocument/2006/relationships/image" Target="../media/image24.jpeg"/><Relationship Id="rId5" Type="http://schemas.openxmlformats.org/officeDocument/2006/relationships/image" Target="../media/image25.jpe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2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4" Type="http://schemas.openxmlformats.org/officeDocument/2006/relationships/image" Target="../media/image30.jpeg"/><Relationship Id="rId5" Type="http://schemas.openxmlformats.org/officeDocument/2006/relationships/image" Target="../media/image31.jpe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8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4" Type="http://schemas.openxmlformats.org/officeDocument/2006/relationships/image" Target="../media/image34.jpe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2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5.jpeg"/><Relationship Id="rId3" Type="http://schemas.openxmlformats.org/officeDocument/2006/relationships/image" Target="../media/image36.jpe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/>
          <p:cNvSpPr/>
          <p:nvPr/>
        </p:nvSpPr>
        <p:spPr>
          <a:xfrm>
            <a:off x="0" y="5311302"/>
            <a:ext cx="9144000" cy="1546698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792804" y="1395412"/>
            <a:ext cx="7772400" cy="1470025"/>
          </a:xfrm>
        </p:spPr>
        <p:txBody>
          <a:bodyPr>
            <a:noAutofit/>
          </a:bodyPr>
          <a:lstStyle/>
          <a:p>
            <a:r>
              <a:rPr lang="en-US" sz="8800" b="1" dirty="0">
                <a:solidFill>
                  <a:schemeClr val="bg1">
                    <a:lumMod val="65000"/>
                  </a:schemeClr>
                </a:solidFill>
              </a:rPr>
              <a:t>DIA CIÊNCIA </a:t>
            </a:r>
            <a:br>
              <a:rPr lang="en-US" sz="8800" b="1" dirty="0">
                <a:solidFill>
                  <a:schemeClr val="bg1">
                    <a:lumMod val="65000"/>
                  </a:schemeClr>
                </a:solidFill>
              </a:rPr>
            </a:br>
            <a:r>
              <a:rPr lang="en-US" sz="8800" b="1" i="1" dirty="0">
                <a:solidFill>
                  <a:schemeClr val="bg1">
                    <a:lumMod val="65000"/>
                  </a:schemeClr>
                </a:solidFill>
              </a:rPr>
              <a:t>IN LOCO</a:t>
            </a:r>
            <a:endParaRPr lang="pt-PT" sz="8800" b="1" i="1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45943" y="5606363"/>
            <a:ext cx="2513229" cy="1050940"/>
          </a:xfrm>
          <a:prstGeom prst="rect">
            <a:avLst/>
          </a:prstGeom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0469" y="5678939"/>
            <a:ext cx="1215466" cy="633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Retângulo 9"/>
          <p:cNvSpPr/>
          <p:nvPr/>
        </p:nvSpPr>
        <p:spPr>
          <a:xfrm>
            <a:off x="2889584" y="3809017"/>
            <a:ext cx="336483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rgbClr val="C00000"/>
                </a:solidFill>
              </a:rPr>
              <a:t>24 de ABRIL de 2017, CES-Alta</a:t>
            </a:r>
            <a:endParaRPr lang="pt-PT" sz="2000" b="1" dirty="0">
              <a:solidFill>
                <a:srgbClr val="C00000"/>
              </a:solidFill>
            </a:endParaRPr>
          </a:p>
        </p:txBody>
      </p:sp>
      <p:sp>
        <p:nvSpPr>
          <p:cNvPr id="13" name="CaixaDeTexto 12"/>
          <p:cNvSpPr txBox="1"/>
          <p:nvPr/>
        </p:nvSpPr>
        <p:spPr>
          <a:xfrm>
            <a:off x="308215" y="6353756"/>
            <a:ext cx="12506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800" dirty="0"/>
              <a:t>Centro de Estudos Sociais</a:t>
            </a:r>
          </a:p>
          <a:p>
            <a:r>
              <a:rPr lang="pt-PT" sz="800" dirty="0"/>
              <a:t>Laboratório Associado</a:t>
            </a:r>
          </a:p>
          <a:p>
            <a:endParaRPr lang="pt-PT" sz="800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560042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chemeClr val="bg1">
                    <a:lumMod val="65000"/>
                  </a:schemeClr>
                </a:solidFill>
              </a:rPr>
              <a:t>DIA CIÊNCIA </a:t>
            </a:r>
            <a:r>
              <a:rPr lang="en-US" b="1" i="1" dirty="0">
                <a:solidFill>
                  <a:schemeClr val="bg1">
                    <a:lumMod val="65000"/>
                  </a:schemeClr>
                </a:solidFill>
              </a:rPr>
              <a:t>IN LOCO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rgbClr val="C00000"/>
                </a:solidFill>
              </a:rPr>
              <a:t>Equipa</a:t>
            </a:r>
            <a:r>
              <a:rPr lang="en-US" sz="2400" dirty="0">
                <a:solidFill>
                  <a:srgbClr val="C00000"/>
                </a:solidFill>
              </a:rPr>
              <a:t> </a:t>
            </a:r>
            <a:r>
              <a:rPr lang="en-US" sz="2400" dirty="0" err="1">
                <a:solidFill>
                  <a:srgbClr val="C00000"/>
                </a:solidFill>
              </a:rPr>
              <a:t>creatour</a:t>
            </a:r>
            <a:r>
              <a:rPr lang="en-US" sz="2400" dirty="0">
                <a:solidFill>
                  <a:srgbClr val="C00000"/>
                </a:solidFill>
              </a:rPr>
              <a:t>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/>
              <a:t>Tiago </a:t>
            </a:r>
            <a:r>
              <a:rPr lang="en-US" sz="2400" dirty="0" err="1"/>
              <a:t>Vinagre</a:t>
            </a:r>
            <a:r>
              <a:rPr lang="en-US" sz="2400" dirty="0"/>
              <a:t> Castro, Nancy Duxbury e Miroslav </a:t>
            </a:r>
            <a:r>
              <a:rPr lang="en-US" sz="2400" dirty="0" err="1"/>
              <a:t>Tascu</a:t>
            </a:r>
            <a:endParaRPr lang="en-US" sz="2400" dirty="0"/>
          </a:p>
          <a:p>
            <a:pPr lvl="1">
              <a:buFont typeface="Arial" panose="020B0604020202020204" pitchFamily="34" charset="0"/>
              <a:buChar char="•"/>
            </a:pPr>
            <a:endParaRPr lang="en-US" sz="24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rgbClr val="C00000"/>
                </a:solidFill>
              </a:rPr>
              <a:t>Equipa</a:t>
            </a:r>
            <a:r>
              <a:rPr lang="en-US" sz="2400" dirty="0">
                <a:solidFill>
                  <a:srgbClr val="C00000"/>
                </a:solidFill>
              </a:rPr>
              <a:t> </a:t>
            </a:r>
            <a:r>
              <a:rPr lang="en-US" sz="2400" dirty="0" err="1">
                <a:solidFill>
                  <a:srgbClr val="C00000"/>
                </a:solidFill>
              </a:rPr>
              <a:t>ciência</a:t>
            </a:r>
            <a:r>
              <a:rPr lang="en-US" sz="2400" dirty="0">
                <a:solidFill>
                  <a:srgbClr val="C00000"/>
                </a:solidFill>
              </a:rPr>
              <a:t> viva: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/>
              <a:t>Ana Raquel Matos, </a:t>
            </a:r>
            <a:r>
              <a:rPr lang="en-US" sz="2400" dirty="0" err="1"/>
              <a:t>Antonieta</a:t>
            </a:r>
            <a:r>
              <a:rPr lang="en-US" sz="2400" dirty="0"/>
              <a:t> Reis </a:t>
            </a:r>
            <a:r>
              <a:rPr lang="en-US" sz="2400" dirty="0" err="1"/>
              <a:t>Leite</a:t>
            </a:r>
            <a:r>
              <a:rPr lang="en-US" sz="2400" dirty="0"/>
              <a:t>, </a:t>
            </a:r>
            <a:r>
              <a:rPr lang="en-US" sz="2400" dirty="0" err="1"/>
              <a:t>Cláudia</a:t>
            </a:r>
            <a:r>
              <a:rPr lang="en-US" sz="2400" dirty="0"/>
              <a:t> </a:t>
            </a:r>
            <a:r>
              <a:rPr lang="en-US" sz="2400" dirty="0" err="1"/>
              <a:t>Pato</a:t>
            </a:r>
            <a:r>
              <a:rPr lang="en-US" sz="2400" dirty="0"/>
              <a:t> de Carvalho e Denise </a:t>
            </a:r>
            <a:r>
              <a:rPr lang="en-US" sz="2400" dirty="0" err="1"/>
              <a:t>Esteves</a:t>
            </a:r>
            <a:endParaRPr lang="en-US" sz="2400" dirty="0"/>
          </a:p>
          <a:p>
            <a:pPr lvl="1">
              <a:buFont typeface="Arial" panose="020B0604020202020204" pitchFamily="34" charset="0"/>
              <a:buChar char="•"/>
            </a:pPr>
            <a:endParaRPr lang="en-US" sz="24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rgbClr val="C00000"/>
                </a:solidFill>
              </a:rPr>
              <a:t>Jovens</a:t>
            </a:r>
            <a:r>
              <a:rPr lang="en-US" sz="2400" dirty="0">
                <a:solidFill>
                  <a:srgbClr val="C00000"/>
                </a:solidFill>
              </a:rPr>
              <a:t> </a:t>
            </a:r>
            <a:r>
              <a:rPr lang="en-US" sz="2400" dirty="0" err="1">
                <a:solidFill>
                  <a:srgbClr val="C00000"/>
                </a:solidFill>
              </a:rPr>
              <a:t>participantes</a:t>
            </a:r>
            <a:r>
              <a:rPr lang="en-US" sz="2400" dirty="0">
                <a:solidFill>
                  <a:srgbClr val="C00000"/>
                </a:solidFill>
              </a:rPr>
              <a:t> do </a:t>
            </a:r>
            <a:r>
              <a:rPr lang="en-US" sz="2400" dirty="0" err="1">
                <a:solidFill>
                  <a:srgbClr val="C00000"/>
                </a:solidFill>
              </a:rPr>
              <a:t>instituto</a:t>
            </a:r>
            <a:r>
              <a:rPr lang="en-US" sz="2400" dirty="0">
                <a:solidFill>
                  <a:srgbClr val="C00000"/>
                </a:solidFill>
              </a:rPr>
              <a:t> </a:t>
            </a:r>
            <a:r>
              <a:rPr lang="en-US" sz="2400" dirty="0" err="1">
                <a:solidFill>
                  <a:srgbClr val="C00000"/>
                </a:solidFill>
              </a:rPr>
              <a:t>educativo</a:t>
            </a:r>
            <a:r>
              <a:rPr lang="en-US" sz="2400" dirty="0">
                <a:solidFill>
                  <a:srgbClr val="C00000"/>
                </a:solidFill>
              </a:rPr>
              <a:t> de </a:t>
            </a:r>
            <a:r>
              <a:rPr lang="en-US" sz="2400" dirty="0" err="1">
                <a:solidFill>
                  <a:srgbClr val="C00000"/>
                </a:solidFill>
              </a:rPr>
              <a:t>souselas</a:t>
            </a:r>
            <a:r>
              <a:rPr lang="en-US" sz="2400" dirty="0">
                <a:solidFill>
                  <a:srgbClr val="C00000"/>
                </a:solidFill>
              </a:rPr>
              <a:t>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/>
              <a:t>Sabrina Tavares, Carlos, Paulo, Eduardo </a:t>
            </a:r>
            <a:r>
              <a:rPr lang="en-US" sz="2400" dirty="0" err="1"/>
              <a:t>Seabra</a:t>
            </a:r>
            <a:r>
              <a:rPr lang="en-US" sz="2400" dirty="0"/>
              <a:t>, Beatriz Rodrigues, Mariana Silva e </a:t>
            </a:r>
            <a:r>
              <a:rPr lang="en-US" sz="2400" dirty="0" err="1"/>
              <a:t>Sílvia</a:t>
            </a:r>
            <a:r>
              <a:rPr lang="en-US" sz="2400" dirty="0"/>
              <a:t> (</a:t>
            </a:r>
            <a:r>
              <a:rPr lang="en-US" sz="2400" dirty="0" err="1"/>
              <a:t>Psicóloga</a:t>
            </a:r>
            <a:r>
              <a:rPr lang="en-US" sz="2400" dirty="0"/>
              <a:t>) 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chemeClr val="bg1">
                    <a:lumMod val="65000"/>
                  </a:schemeClr>
                </a:solidFill>
              </a:rPr>
              <a:t>DIA CIÊNCIA </a:t>
            </a:r>
            <a:r>
              <a:rPr lang="en-US" b="1" i="1" dirty="0">
                <a:solidFill>
                  <a:schemeClr val="bg1">
                    <a:lumMod val="65000"/>
                  </a:schemeClr>
                </a:solidFill>
              </a:rPr>
              <a:t>IN LOCO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2371601" y="1600200"/>
            <a:ext cx="4400798" cy="4525963"/>
          </a:xfrm>
        </p:spPr>
      </p:pic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038674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4648199" y="3700090"/>
            <a:ext cx="4038600" cy="2271712"/>
          </a:xfrm>
        </p:spPr>
      </p:pic>
      <p:pic>
        <p:nvPicPr>
          <p:cNvPr id="7" name="Content Placeholder 6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457200" y="3700090"/>
            <a:ext cx="4038600" cy="2271712"/>
          </a:xfrm>
        </p:spPr>
      </p:pic>
      <p:sp>
        <p:nvSpPr>
          <p:cNvPr id="3" name="TextBox 2"/>
          <p:cNvSpPr txBox="1"/>
          <p:nvPr/>
        </p:nvSpPr>
        <p:spPr>
          <a:xfrm>
            <a:off x="1426723" y="1772715"/>
            <a:ext cx="659535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err="1">
                <a:solidFill>
                  <a:srgbClr val="C00000"/>
                </a:solidFill>
              </a:rPr>
              <a:t>Visita</a:t>
            </a:r>
            <a:r>
              <a:rPr lang="en-US" sz="2800" b="1" dirty="0">
                <a:solidFill>
                  <a:srgbClr val="C00000"/>
                </a:solidFill>
              </a:rPr>
              <a:t> </a:t>
            </a:r>
            <a:r>
              <a:rPr lang="en-US" sz="2800" b="1" dirty="0" err="1">
                <a:solidFill>
                  <a:srgbClr val="C00000"/>
                </a:solidFill>
              </a:rPr>
              <a:t>ao</a:t>
            </a:r>
            <a:r>
              <a:rPr lang="en-US" sz="2800" b="1" dirty="0">
                <a:solidFill>
                  <a:srgbClr val="C00000"/>
                </a:solidFill>
              </a:rPr>
              <a:t> </a:t>
            </a:r>
            <a:r>
              <a:rPr lang="en-US" sz="2800" b="1" dirty="0" err="1">
                <a:solidFill>
                  <a:srgbClr val="C00000"/>
                </a:solidFill>
              </a:rPr>
              <a:t>ces-alta</a:t>
            </a:r>
            <a:r>
              <a:rPr lang="en-US" sz="2800" b="1" dirty="0">
                <a:solidFill>
                  <a:srgbClr val="C00000"/>
                </a:solidFill>
              </a:rPr>
              <a:t> (9:30-10:00): 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2800" dirty="0" err="1"/>
              <a:t>Apresentação</a:t>
            </a:r>
            <a:r>
              <a:rPr lang="en-US" sz="2800" dirty="0"/>
              <a:t> das </a:t>
            </a:r>
            <a:r>
              <a:rPr lang="en-US" sz="2800" dirty="0" err="1"/>
              <a:t>linhas</a:t>
            </a:r>
            <a:r>
              <a:rPr lang="en-US" sz="2800" dirty="0"/>
              <a:t> de </a:t>
            </a:r>
            <a:r>
              <a:rPr lang="en-US" sz="2800" dirty="0" err="1"/>
              <a:t>investigação</a:t>
            </a:r>
            <a:r>
              <a:rPr lang="en-US" sz="2800" dirty="0"/>
              <a:t> e dos </a:t>
            </a:r>
            <a:r>
              <a:rPr lang="en-US" sz="2800" dirty="0" err="1"/>
              <a:t>diferentes</a:t>
            </a:r>
            <a:r>
              <a:rPr lang="en-US" sz="2800" dirty="0"/>
              <a:t> </a:t>
            </a:r>
            <a:r>
              <a:rPr lang="en-US" sz="2800" dirty="0" err="1"/>
              <a:t>espaços</a:t>
            </a:r>
            <a:r>
              <a:rPr lang="en-US" sz="2800" dirty="0"/>
              <a:t> do CES</a:t>
            </a: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609600" y="13764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solidFill>
                  <a:schemeClr val="bg1">
                    <a:lumMod val="65000"/>
                  </a:schemeClr>
                </a:solidFill>
              </a:rPr>
              <a:t>DIA CIÊNCIA </a:t>
            </a:r>
            <a:r>
              <a:rPr lang="en-US" b="1" i="1" dirty="0">
                <a:solidFill>
                  <a:schemeClr val="bg1">
                    <a:lumMod val="65000"/>
                  </a:schemeClr>
                </a:solidFill>
              </a:rPr>
              <a:t>IN LOCO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498019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1565810" y="3347068"/>
            <a:ext cx="6012379" cy="3381963"/>
          </a:xfrm>
        </p:spPr>
      </p:pic>
      <p:sp>
        <p:nvSpPr>
          <p:cNvPr id="10" name="TextBox 9"/>
          <p:cNvSpPr txBox="1"/>
          <p:nvPr/>
        </p:nvSpPr>
        <p:spPr>
          <a:xfrm>
            <a:off x="634182" y="1417638"/>
            <a:ext cx="82296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err="1">
                <a:solidFill>
                  <a:srgbClr val="C00000"/>
                </a:solidFill>
              </a:rPr>
              <a:t>Sessão</a:t>
            </a:r>
            <a:r>
              <a:rPr lang="en-US" sz="2800" b="1" dirty="0">
                <a:solidFill>
                  <a:srgbClr val="C00000"/>
                </a:solidFill>
              </a:rPr>
              <a:t> de </a:t>
            </a:r>
            <a:r>
              <a:rPr lang="en-US" sz="2800" b="1" dirty="0" err="1">
                <a:solidFill>
                  <a:srgbClr val="C00000"/>
                </a:solidFill>
              </a:rPr>
              <a:t>apresentação</a:t>
            </a:r>
            <a:r>
              <a:rPr lang="en-US" sz="2800" b="1" dirty="0">
                <a:solidFill>
                  <a:srgbClr val="C00000"/>
                </a:solidFill>
              </a:rPr>
              <a:t> (10:00-10:30)</a:t>
            </a:r>
          </a:p>
          <a:p>
            <a:pPr marL="457200" indent="-457200" algn="ctr">
              <a:buFont typeface="Arial" panose="020B0604020202020204" pitchFamily="34" charset="0"/>
              <a:buChar char="•"/>
            </a:pPr>
            <a:r>
              <a:rPr lang="en-US" sz="2800" dirty="0" err="1"/>
              <a:t>Apresentação</a:t>
            </a:r>
            <a:r>
              <a:rPr lang="en-US" sz="2800" dirty="0"/>
              <a:t> dos </a:t>
            </a:r>
            <a:r>
              <a:rPr lang="en-US" sz="2800" dirty="0" err="1"/>
              <a:t>elementos</a:t>
            </a:r>
            <a:r>
              <a:rPr lang="en-US" sz="2800" dirty="0"/>
              <a:t> da </a:t>
            </a:r>
            <a:r>
              <a:rPr lang="en-US" sz="2800" dirty="0" err="1"/>
              <a:t>equipa</a:t>
            </a:r>
            <a:r>
              <a:rPr lang="en-US" sz="2800" dirty="0"/>
              <a:t> CREATOUR e da </a:t>
            </a:r>
            <a:r>
              <a:rPr lang="en-US" sz="2800" dirty="0" err="1"/>
              <a:t>equipa</a:t>
            </a:r>
            <a:r>
              <a:rPr lang="en-US" sz="2800" dirty="0"/>
              <a:t> CES/</a:t>
            </a:r>
            <a:r>
              <a:rPr lang="en-US" sz="2800" dirty="0" err="1"/>
              <a:t>Ciência</a:t>
            </a:r>
            <a:r>
              <a:rPr lang="en-US" sz="2800" dirty="0"/>
              <a:t> Viva.</a:t>
            </a:r>
          </a:p>
          <a:p>
            <a:pPr marL="457200" indent="-457200" algn="ctr">
              <a:buFont typeface="Arial" panose="020B0604020202020204" pitchFamily="34" charset="0"/>
              <a:buChar char="•"/>
            </a:pPr>
            <a:r>
              <a:rPr lang="en-US" sz="2800" dirty="0" err="1"/>
              <a:t>Apresentação</a:t>
            </a:r>
            <a:r>
              <a:rPr lang="en-US" sz="2800" dirty="0"/>
              <a:t> dos/as </a:t>
            </a:r>
            <a:r>
              <a:rPr lang="en-US" sz="2800" dirty="0" err="1"/>
              <a:t>alunos</a:t>
            </a:r>
            <a:r>
              <a:rPr lang="en-US" sz="2800" dirty="0"/>
              <a:t>/as </a:t>
            </a:r>
            <a:r>
              <a:rPr lang="en-US" sz="2800" dirty="0" err="1"/>
              <a:t>envolvidos</a:t>
            </a:r>
            <a:r>
              <a:rPr lang="en-US" sz="2800" dirty="0"/>
              <a:t>/as.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609600" y="4270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chemeClr val="bg1">
                    <a:lumMod val="65000"/>
                  </a:schemeClr>
                </a:solidFill>
              </a:rPr>
              <a:t>DIA CIÊNCIA </a:t>
            </a:r>
            <a:r>
              <a:rPr lang="en-US" b="1" i="1" dirty="0">
                <a:solidFill>
                  <a:schemeClr val="bg1">
                    <a:lumMod val="65000"/>
                  </a:schemeClr>
                </a:solidFill>
              </a:rPr>
              <a:t>IN LOCO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720843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634182" y="1367438"/>
            <a:ext cx="8229600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err="1">
                <a:solidFill>
                  <a:srgbClr val="C00000"/>
                </a:solidFill>
              </a:rPr>
              <a:t>Sessão</a:t>
            </a:r>
            <a:r>
              <a:rPr lang="en-US" sz="2800" b="1" dirty="0">
                <a:solidFill>
                  <a:srgbClr val="C00000"/>
                </a:solidFill>
              </a:rPr>
              <a:t> “O que é o </a:t>
            </a:r>
            <a:r>
              <a:rPr lang="en-US" sz="2800" b="1" dirty="0" err="1">
                <a:solidFill>
                  <a:srgbClr val="C00000"/>
                </a:solidFill>
              </a:rPr>
              <a:t>turismo</a:t>
            </a:r>
            <a:r>
              <a:rPr lang="en-US" sz="2800" b="1" dirty="0">
                <a:solidFill>
                  <a:srgbClr val="C00000"/>
                </a:solidFill>
              </a:rPr>
              <a:t> </a:t>
            </a:r>
            <a:r>
              <a:rPr lang="en-US" sz="2800" b="1" dirty="0" err="1">
                <a:solidFill>
                  <a:srgbClr val="C00000"/>
                </a:solidFill>
              </a:rPr>
              <a:t>criativo</a:t>
            </a:r>
            <a:r>
              <a:rPr lang="en-US" sz="2800" b="1" dirty="0">
                <a:solidFill>
                  <a:srgbClr val="C00000"/>
                </a:solidFill>
              </a:rPr>
              <a:t>?” (10:30-11:00)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err="1"/>
              <a:t>Participação</a:t>
            </a:r>
            <a:r>
              <a:rPr lang="en-US" sz="2400" dirty="0"/>
              <a:t> do </a:t>
            </a:r>
            <a:r>
              <a:rPr lang="en-US" sz="2400" dirty="0" err="1"/>
              <a:t>turista</a:t>
            </a:r>
            <a:r>
              <a:rPr lang="en-US" sz="2400" dirty="0"/>
              <a:t>/</a:t>
            </a:r>
            <a:r>
              <a:rPr lang="en-US" sz="2400" dirty="0" err="1"/>
              <a:t>visitante</a:t>
            </a:r>
            <a:r>
              <a:rPr lang="en-US" sz="2400" dirty="0"/>
              <a:t> – ‘</a:t>
            </a:r>
            <a:r>
              <a:rPr lang="en-US" sz="2400" dirty="0" err="1"/>
              <a:t>turismo</a:t>
            </a:r>
            <a:r>
              <a:rPr lang="en-US" sz="2400" dirty="0"/>
              <a:t> de </a:t>
            </a:r>
            <a:r>
              <a:rPr lang="en-US" sz="2400" dirty="0" err="1"/>
              <a:t>experiência</a:t>
            </a:r>
            <a:r>
              <a:rPr lang="en-US" sz="2400" dirty="0"/>
              <a:t>’.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“</a:t>
            </a:r>
            <a:r>
              <a:rPr lang="en-US" sz="2400" dirty="0" err="1"/>
              <a:t>Mergulho</a:t>
            </a:r>
            <a:r>
              <a:rPr lang="en-US" sz="2400" dirty="0"/>
              <a:t>” </a:t>
            </a:r>
            <a:r>
              <a:rPr lang="en-US" sz="2400" dirty="0" err="1"/>
              <a:t>na</a:t>
            </a:r>
            <a:r>
              <a:rPr lang="en-US" sz="2400" dirty="0"/>
              <a:t> </a:t>
            </a:r>
            <a:r>
              <a:rPr lang="en-US" sz="2400" dirty="0" err="1"/>
              <a:t>identidade</a:t>
            </a:r>
            <a:r>
              <a:rPr lang="en-US" sz="2400" dirty="0"/>
              <a:t> do </a:t>
            </a:r>
            <a:r>
              <a:rPr lang="en-US" sz="2400" dirty="0" err="1"/>
              <a:t>território</a:t>
            </a:r>
            <a:r>
              <a:rPr lang="en-US" sz="2400" dirty="0"/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err="1"/>
              <a:t>Processo</a:t>
            </a:r>
            <a:r>
              <a:rPr lang="en-US" sz="2400" dirty="0"/>
              <a:t> de </a:t>
            </a:r>
            <a:r>
              <a:rPr lang="en-US" sz="2400" dirty="0" err="1"/>
              <a:t>aprendizagem</a:t>
            </a:r>
            <a:r>
              <a:rPr lang="en-US" sz="2400" dirty="0"/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err="1"/>
              <a:t>Criação</a:t>
            </a:r>
            <a:r>
              <a:rPr lang="en-US" sz="2400" dirty="0"/>
              <a:t> de </a:t>
            </a:r>
            <a:r>
              <a:rPr lang="en-US" sz="2400" dirty="0" err="1"/>
              <a:t>algo</a:t>
            </a:r>
            <a:r>
              <a:rPr lang="en-US" sz="2400" dirty="0"/>
              <a:t> novo (</a:t>
            </a:r>
            <a:r>
              <a:rPr lang="en-US" sz="2400" dirty="0" err="1"/>
              <a:t>projeto</a:t>
            </a:r>
            <a:r>
              <a:rPr lang="en-US" sz="2400" dirty="0"/>
              <a:t>) </a:t>
            </a:r>
            <a:r>
              <a:rPr lang="en-US" sz="2400" dirty="0" err="1"/>
              <a:t>depois</a:t>
            </a:r>
            <a:r>
              <a:rPr lang="en-US" sz="2400" dirty="0"/>
              <a:t> da </a:t>
            </a:r>
            <a:r>
              <a:rPr lang="en-US" sz="2400" dirty="0" err="1"/>
              <a:t>aprendizagem</a:t>
            </a:r>
            <a:r>
              <a:rPr lang="en-US" sz="2400" dirty="0"/>
              <a:t>.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1528074" y="3306430"/>
            <a:ext cx="6087852" cy="3424417"/>
          </a:xfr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chemeClr val="bg1">
                    <a:lumMod val="65000"/>
                  </a:schemeClr>
                </a:solidFill>
              </a:rPr>
              <a:t>DIA CIÊNCIA </a:t>
            </a:r>
            <a:r>
              <a:rPr lang="en-US" b="1" i="1" dirty="0">
                <a:solidFill>
                  <a:schemeClr val="bg1">
                    <a:lumMod val="65000"/>
                  </a:schemeClr>
                </a:solidFill>
              </a:rPr>
              <a:t>IN LOCO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013061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13940"/>
            <a:ext cx="8229600" cy="1143000"/>
          </a:xfrm>
        </p:spPr>
        <p:txBody>
          <a:bodyPr>
            <a:normAutofit/>
          </a:bodyPr>
          <a:lstStyle/>
          <a:p>
            <a:r>
              <a:rPr lang="en-US" sz="2400" b="1" dirty="0" err="1">
                <a:solidFill>
                  <a:srgbClr val="C00000"/>
                </a:solidFill>
              </a:rPr>
              <a:t>Sessão</a:t>
            </a:r>
            <a:r>
              <a:rPr lang="en-US" sz="2400" b="1" dirty="0">
                <a:solidFill>
                  <a:srgbClr val="C00000"/>
                </a:solidFill>
              </a:rPr>
              <a:t> de </a:t>
            </a:r>
            <a:r>
              <a:rPr lang="en-US" sz="2400" b="1" dirty="0" err="1">
                <a:solidFill>
                  <a:srgbClr val="C00000"/>
                </a:solidFill>
              </a:rPr>
              <a:t>apresentação</a:t>
            </a:r>
            <a:r>
              <a:rPr lang="en-US" sz="2400" b="1" dirty="0">
                <a:solidFill>
                  <a:srgbClr val="C00000"/>
                </a:solidFill>
              </a:rPr>
              <a:t> </a:t>
            </a:r>
            <a:r>
              <a:rPr lang="en-US" sz="2400" b="1" dirty="0" err="1">
                <a:solidFill>
                  <a:srgbClr val="C00000"/>
                </a:solidFill>
              </a:rPr>
              <a:t>sobre</a:t>
            </a:r>
            <a:r>
              <a:rPr lang="en-US" sz="2400" b="1" dirty="0">
                <a:solidFill>
                  <a:srgbClr val="C00000"/>
                </a:solidFill>
              </a:rPr>
              <a:t> o CREATOUR + </a:t>
            </a:r>
            <a:r>
              <a:rPr lang="en-US" sz="2400" b="1" dirty="0" err="1">
                <a:solidFill>
                  <a:srgbClr val="C00000"/>
                </a:solidFill>
              </a:rPr>
              <a:t>projetos</a:t>
            </a:r>
            <a:r>
              <a:rPr lang="en-US" sz="2400" b="1" dirty="0">
                <a:solidFill>
                  <a:srgbClr val="C00000"/>
                </a:solidFill>
              </a:rPr>
              <a:t> de </a:t>
            </a:r>
            <a:r>
              <a:rPr lang="en-US" sz="2400" b="1" dirty="0" err="1">
                <a:solidFill>
                  <a:srgbClr val="C00000"/>
                </a:solidFill>
              </a:rPr>
              <a:t>turismo</a:t>
            </a:r>
            <a:r>
              <a:rPr lang="en-US" sz="2400" b="1" dirty="0">
                <a:solidFill>
                  <a:srgbClr val="C00000"/>
                </a:solidFill>
              </a:rPr>
              <a:t> </a:t>
            </a:r>
            <a:r>
              <a:rPr lang="en-US" sz="2400" b="1" dirty="0" err="1">
                <a:solidFill>
                  <a:srgbClr val="C00000"/>
                </a:solidFill>
              </a:rPr>
              <a:t>criativo</a:t>
            </a:r>
            <a:r>
              <a:rPr lang="en-US" sz="2400" b="1" dirty="0">
                <a:solidFill>
                  <a:srgbClr val="C00000"/>
                </a:solidFill>
              </a:rPr>
              <a:t> </a:t>
            </a:r>
            <a:r>
              <a:rPr lang="en-US" sz="2400" b="1" dirty="0" err="1">
                <a:solidFill>
                  <a:srgbClr val="C00000"/>
                </a:solidFill>
              </a:rPr>
              <a:t>na</a:t>
            </a:r>
            <a:r>
              <a:rPr lang="en-US" sz="2400" b="1" dirty="0">
                <a:solidFill>
                  <a:srgbClr val="C00000"/>
                </a:solidFill>
              </a:rPr>
              <a:t> </a:t>
            </a:r>
            <a:r>
              <a:rPr lang="en-US" sz="2400" b="1" dirty="0" err="1">
                <a:solidFill>
                  <a:srgbClr val="C00000"/>
                </a:solidFill>
              </a:rPr>
              <a:t>região</a:t>
            </a:r>
            <a:r>
              <a:rPr lang="en-US" sz="2400" b="1" dirty="0">
                <a:solidFill>
                  <a:srgbClr val="C00000"/>
                </a:solidFill>
              </a:rPr>
              <a:t> </a:t>
            </a:r>
            <a:r>
              <a:rPr lang="en-US" sz="2400" b="1" dirty="0" err="1">
                <a:solidFill>
                  <a:srgbClr val="C00000"/>
                </a:solidFill>
              </a:rPr>
              <a:t>centro</a:t>
            </a:r>
            <a:r>
              <a:rPr lang="en-US" sz="2400" b="1" dirty="0">
                <a:solidFill>
                  <a:srgbClr val="C00000"/>
                </a:solidFill>
              </a:rPr>
              <a:t> (11:00-12:00)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32498"/>
            <a:ext cx="8229600" cy="4525963"/>
          </a:xfrm>
        </p:spPr>
        <p:txBody>
          <a:bodyPr>
            <a:normAutofit lnSpcReduction="10000"/>
          </a:bodyPr>
          <a:lstStyle/>
          <a:p>
            <a:pPr algn="just"/>
            <a:r>
              <a:rPr lang="en-US" sz="2353" dirty="0"/>
              <a:t>CREATOUR </a:t>
            </a:r>
            <a:r>
              <a:rPr lang="en-US" sz="2353" dirty="0" err="1"/>
              <a:t>envolve</a:t>
            </a:r>
            <a:r>
              <a:rPr lang="en-US" sz="2353" dirty="0"/>
              <a:t> 5 </a:t>
            </a:r>
            <a:r>
              <a:rPr lang="en-US" sz="2353" dirty="0" err="1"/>
              <a:t>centros</a:t>
            </a:r>
            <a:r>
              <a:rPr lang="en-US" sz="2353" dirty="0"/>
              <a:t> de </a:t>
            </a:r>
            <a:r>
              <a:rPr lang="en-US" sz="2353" dirty="0" err="1"/>
              <a:t>investigação</a:t>
            </a:r>
            <a:r>
              <a:rPr lang="en-US" sz="2353" dirty="0"/>
              <a:t> (Lab2PT - </a:t>
            </a:r>
            <a:r>
              <a:rPr lang="en-US" sz="2353" dirty="0" err="1"/>
              <a:t>UMinho</a:t>
            </a:r>
            <a:r>
              <a:rPr lang="en-US" sz="2353" dirty="0"/>
              <a:t>, CES-</a:t>
            </a:r>
            <a:r>
              <a:rPr lang="en-US" sz="2353" dirty="0" err="1"/>
              <a:t>UCoimbra</a:t>
            </a:r>
            <a:r>
              <a:rPr lang="en-US" sz="2353" dirty="0"/>
              <a:t>, CIEDEO-</a:t>
            </a:r>
            <a:r>
              <a:rPr lang="en-US" sz="2353" dirty="0" err="1"/>
              <a:t>UEvora</a:t>
            </a:r>
            <a:r>
              <a:rPr lang="en-US" sz="2353" dirty="0"/>
              <a:t>, CIEO-</a:t>
            </a:r>
            <a:r>
              <a:rPr lang="en-US" sz="2353" dirty="0" err="1"/>
              <a:t>Ualgarve</a:t>
            </a:r>
            <a:r>
              <a:rPr lang="en-US" sz="2353" dirty="0"/>
              <a:t>, </a:t>
            </a:r>
            <a:r>
              <a:rPr lang="en-US" sz="2353" dirty="0" err="1"/>
              <a:t>Dinamia</a:t>
            </a:r>
            <a:r>
              <a:rPr lang="en-US" sz="2353" dirty="0"/>
              <a:t>-ISCTE)</a:t>
            </a:r>
          </a:p>
          <a:p>
            <a:pPr algn="just"/>
            <a:r>
              <a:rPr lang="en-US" sz="2353" dirty="0" err="1"/>
              <a:t>Envolve</a:t>
            </a:r>
            <a:r>
              <a:rPr lang="en-US" sz="2353" dirty="0"/>
              <a:t> zonas </a:t>
            </a:r>
            <a:r>
              <a:rPr lang="en-US" sz="2353" dirty="0" err="1"/>
              <a:t>rurais</a:t>
            </a:r>
            <a:r>
              <a:rPr lang="en-US" sz="2353" dirty="0"/>
              <a:t> e </a:t>
            </a:r>
            <a:r>
              <a:rPr lang="en-US" sz="2353" dirty="0" err="1"/>
              <a:t>cidades</a:t>
            </a:r>
            <a:r>
              <a:rPr lang="en-US" sz="2353" dirty="0"/>
              <a:t> de </a:t>
            </a:r>
            <a:r>
              <a:rPr lang="en-US" sz="2353" dirty="0" err="1"/>
              <a:t>pequena</a:t>
            </a:r>
            <a:r>
              <a:rPr lang="en-US" sz="2353" dirty="0"/>
              <a:t>/</a:t>
            </a:r>
            <a:r>
              <a:rPr lang="en-US" sz="2353" dirty="0" err="1"/>
              <a:t>média</a:t>
            </a:r>
            <a:r>
              <a:rPr lang="en-US" sz="2353" dirty="0"/>
              <a:t> </a:t>
            </a:r>
            <a:r>
              <a:rPr lang="en-US" sz="2353" dirty="0" err="1"/>
              <a:t>dimensão</a:t>
            </a:r>
            <a:endParaRPr lang="en-US" sz="2353" dirty="0"/>
          </a:p>
          <a:p>
            <a:pPr algn="just"/>
            <a:r>
              <a:rPr lang="en-US" sz="2353" dirty="0" err="1"/>
              <a:t>Chamada</a:t>
            </a:r>
            <a:r>
              <a:rPr lang="en-US" sz="2353" dirty="0"/>
              <a:t> </a:t>
            </a:r>
            <a:r>
              <a:rPr lang="en-US" sz="2353" dirty="0" err="1"/>
              <a:t>nacional</a:t>
            </a:r>
            <a:r>
              <a:rPr lang="en-US" sz="2353" dirty="0"/>
              <a:t> de </a:t>
            </a:r>
            <a:r>
              <a:rPr lang="en-US" sz="2353" dirty="0" err="1"/>
              <a:t>projetos</a:t>
            </a:r>
            <a:r>
              <a:rPr lang="en-US" sz="2353" dirty="0"/>
              <a:t> (140 </a:t>
            </a:r>
            <a:r>
              <a:rPr lang="en-US" sz="2353" dirty="0" err="1"/>
              <a:t>propostas</a:t>
            </a:r>
            <a:r>
              <a:rPr lang="en-US" sz="2353" dirty="0"/>
              <a:t> – 20 </a:t>
            </a:r>
            <a:r>
              <a:rPr lang="en-US" sz="2353" dirty="0" err="1"/>
              <a:t>foram</a:t>
            </a:r>
            <a:r>
              <a:rPr lang="en-US" sz="2353" dirty="0"/>
              <a:t> </a:t>
            </a:r>
            <a:r>
              <a:rPr lang="en-US" sz="2353" dirty="0" err="1"/>
              <a:t>escolhidas</a:t>
            </a:r>
            <a:r>
              <a:rPr lang="en-US" sz="2353" dirty="0"/>
              <a:t>)</a:t>
            </a:r>
          </a:p>
          <a:p>
            <a:pPr algn="just"/>
            <a:r>
              <a:rPr lang="en-US" sz="2353" dirty="0"/>
              <a:t>47 </a:t>
            </a:r>
            <a:r>
              <a:rPr lang="en-US" sz="2353" dirty="0" err="1"/>
              <a:t>propostas</a:t>
            </a:r>
            <a:r>
              <a:rPr lang="en-US" sz="2353" dirty="0"/>
              <a:t> </a:t>
            </a:r>
            <a:r>
              <a:rPr lang="en-US" sz="2353" dirty="0" err="1"/>
              <a:t>na</a:t>
            </a:r>
            <a:r>
              <a:rPr lang="en-US" sz="2353" dirty="0"/>
              <a:t> </a:t>
            </a:r>
            <a:r>
              <a:rPr lang="en-US" sz="2353" dirty="0" err="1"/>
              <a:t>região</a:t>
            </a:r>
            <a:r>
              <a:rPr lang="en-US" sz="2353" dirty="0"/>
              <a:t> </a:t>
            </a:r>
            <a:r>
              <a:rPr lang="en-US" sz="2353" dirty="0" err="1"/>
              <a:t>centro</a:t>
            </a:r>
            <a:r>
              <a:rPr lang="en-US" sz="2353" dirty="0"/>
              <a:t> e 5 </a:t>
            </a:r>
            <a:r>
              <a:rPr lang="en-US" sz="2353" dirty="0" err="1"/>
              <a:t>projetos</a:t>
            </a:r>
            <a:r>
              <a:rPr lang="en-US" sz="2353" dirty="0"/>
              <a:t> </a:t>
            </a:r>
            <a:r>
              <a:rPr lang="en-US" sz="2353" dirty="0" err="1"/>
              <a:t>selecionados</a:t>
            </a:r>
            <a:r>
              <a:rPr lang="en-US" sz="2353" dirty="0"/>
              <a:t> </a:t>
            </a:r>
            <a:r>
              <a:rPr lang="en-US" sz="2353" dirty="0" err="1"/>
              <a:t>na</a:t>
            </a:r>
            <a:r>
              <a:rPr lang="en-US" sz="2353" dirty="0"/>
              <a:t> </a:t>
            </a:r>
            <a:r>
              <a:rPr lang="en-US" sz="2353" dirty="0" err="1"/>
              <a:t>região</a:t>
            </a:r>
            <a:r>
              <a:rPr lang="en-US" sz="2353" dirty="0"/>
              <a:t> </a:t>
            </a:r>
            <a:r>
              <a:rPr lang="en-US" sz="2353" dirty="0" err="1"/>
              <a:t>centro</a:t>
            </a:r>
            <a:r>
              <a:rPr lang="en-US" sz="2353" dirty="0"/>
              <a:t> (ADXTUR – </a:t>
            </a:r>
            <a:r>
              <a:rPr lang="en-US" sz="2353" dirty="0" err="1"/>
              <a:t>Rede</a:t>
            </a:r>
            <a:r>
              <a:rPr lang="en-US" sz="2353" dirty="0"/>
              <a:t> das </a:t>
            </a:r>
            <a:r>
              <a:rPr lang="en-US" sz="2353" dirty="0" err="1"/>
              <a:t>Aldeias</a:t>
            </a:r>
            <a:r>
              <a:rPr lang="en-US" sz="2353" dirty="0"/>
              <a:t> do </a:t>
            </a:r>
            <a:r>
              <a:rPr lang="en-US" sz="2353" dirty="0" err="1"/>
              <a:t>Xisto</a:t>
            </a:r>
            <a:r>
              <a:rPr lang="en-US" sz="2353" dirty="0"/>
              <a:t>; </a:t>
            </a:r>
            <a:r>
              <a:rPr lang="en-US" sz="2353" dirty="0" err="1"/>
              <a:t>Associação</a:t>
            </a:r>
            <a:r>
              <a:rPr lang="en-US" sz="2353" dirty="0"/>
              <a:t> </a:t>
            </a:r>
            <a:r>
              <a:rPr lang="en-US" sz="2353" dirty="0" err="1"/>
              <a:t>Domínio</a:t>
            </a:r>
            <a:r>
              <a:rPr lang="en-US" sz="2353" dirty="0"/>
              <a:t> Vale Mondego-</a:t>
            </a:r>
            <a:r>
              <a:rPr lang="en-US" sz="2353" dirty="0" err="1"/>
              <a:t>Fundão</a:t>
            </a:r>
            <a:r>
              <a:rPr lang="en-US" sz="2353" dirty="0"/>
              <a:t>, </a:t>
            </a:r>
            <a:r>
              <a:rPr lang="en-US" sz="2353" dirty="0" err="1"/>
              <a:t>Associação</a:t>
            </a:r>
            <a:r>
              <a:rPr lang="en-US" sz="2353" dirty="0"/>
              <a:t> </a:t>
            </a:r>
            <a:r>
              <a:rPr lang="en-US" sz="2353" dirty="0" err="1"/>
              <a:t>Luzlinar-Feital</a:t>
            </a:r>
            <a:r>
              <a:rPr lang="en-US" sz="2353" dirty="0"/>
              <a:t>, POROS-</a:t>
            </a:r>
            <a:r>
              <a:rPr lang="en-US" sz="2353" dirty="0" err="1"/>
              <a:t>Museu</a:t>
            </a:r>
            <a:r>
              <a:rPr lang="en-US" sz="2353" dirty="0"/>
              <a:t> Portugal Romano </a:t>
            </a:r>
            <a:r>
              <a:rPr lang="en-US" sz="2353" dirty="0" err="1"/>
              <a:t>em</a:t>
            </a:r>
            <a:r>
              <a:rPr lang="en-US" sz="2353" dirty="0"/>
              <a:t> </a:t>
            </a:r>
            <a:r>
              <a:rPr lang="en-US" sz="2353" dirty="0" err="1"/>
              <a:t>Sicó</a:t>
            </a:r>
            <a:r>
              <a:rPr lang="en-US" sz="2353" dirty="0"/>
              <a:t>, </a:t>
            </a:r>
            <a:r>
              <a:rPr lang="en-US" sz="2353" dirty="0" err="1"/>
              <a:t>Quico</a:t>
            </a:r>
            <a:r>
              <a:rPr lang="en-US" sz="2353" dirty="0"/>
              <a:t> </a:t>
            </a:r>
            <a:r>
              <a:rPr lang="en-US" sz="2353" dirty="0" err="1"/>
              <a:t>Turismo</a:t>
            </a:r>
            <a:r>
              <a:rPr lang="en-US" sz="2353" dirty="0"/>
              <a:t> </a:t>
            </a:r>
            <a:r>
              <a:rPr lang="en-US" sz="2353" dirty="0" err="1"/>
              <a:t>Lda</a:t>
            </a:r>
            <a:r>
              <a:rPr lang="en-US" sz="2353" dirty="0"/>
              <a:t>.)</a:t>
            </a:r>
          </a:p>
          <a:p>
            <a:pPr algn="just"/>
            <a:r>
              <a:rPr lang="en-US" sz="2353" dirty="0"/>
              <a:t>International Conference on Creative Tourism (</a:t>
            </a:r>
            <a:r>
              <a:rPr lang="en-US" sz="2353" dirty="0" err="1"/>
              <a:t>junho</a:t>
            </a:r>
            <a:r>
              <a:rPr lang="en-US" sz="2353" dirty="0"/>
              <a:t> 2017) – </a:t>
            </a:r>
            <a:r>
              <a:rPr lang="en-US" sz="2353" dirty="0" err="1"/>
              <a:t>pilotos</a:t>
            </a:r>
            <a:r>
              <a:rPr lang="en-US" sz="2353" dirty="0"/>
              <a:t> </a:t>
            </a:r>
            <a:r>
              <a:rPr lang="en-US" sz="2353" dirty="0" err="1"/>
              <a:t>estarão</a:t>
            </a:r>
            <a:r>
              <a:rPr lang="en-US" sz="2353" dirty="0"/>
              <a:t> </a:t>
            </a:r>
            <a:r>
              <a:rPr lang="en-US" sz="2353" dirty="0" err="1"/>
              <a:t>presentes</a:t>
            </a:r>
            <a:r>
              <a:rPr lang="en-US" sz="2353" dirty="0"/>
              <a:t> + </a:t>
            </a:r>
            <a:r>
              <a:rPr lang="en-US" sz="2353" dirty="0" err="1"/>
              <a:t>os</a:t>
            </a:r>
            <a:r>
              <a:rPr lang="en-US" sz="2353" dirty="0"/>
              <a:t> que </a:t>
            </a:r>
            <a:r>
              <a:rPr lang="en-US" sz="2353" dirty="0" err="1"/>
              <a:t>não</a:t>
            </a:r>
            <a:r>
              <a:rPr lang="en-US" sz="2353" dirty="0"/>
              <a:t> </a:t>
            </a:r>
            <a:r>
              <a:rPr lang="en-US" sz="2353" dirty="0" err="1"/>
              <a:t>foram</a:t>
            </a:r>
            <a:r>
              <a:rPr lang="en-US" sz="2353" dirty="0"/>
              <a:t> </a:t>
            </a:r>
            <a:r>
              <a:rPr lang="en-US" sz="2353" dirty="0" err="1"/>
              <a:t>escolhidos</a:t>
            </a:r>
            <a:endParaRPr lang="en-US" sz="2353" dirty="0"/>
          </a:p>
          <a:p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57200" y="138451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>
                <a:solidFill>
                  <a:schemeClr val="bg1">
                    <a:lumMod val="65000"/>
                  </a:schemeClr>
                </a:solidFill>
              </a:rPr>
              <a:t>DIA CIÊNCIA </a:t>
            </a:r>
            <a:r>
              <a:rPr lang="en-US" b="1" i="1">
                <a:solidFill>
                  <a:schemeClr val="bg1">
                    <a:lumMod val="65000"/>
                  </a:schemeClr>
                </a:solidFill>
              </a:rPr>
              <a:t>IN LOCO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7936" y="1305770"/>
            <a:ext cx="8480527" cy="1143000"/>
          </a:xfrm>
        </p:spPr>
        <p:txBody>
          <a:bodyPr>
            <a:normAutofit fontScale="90000"/>
          </a:bodyPr>
          <a:lstStyle/>
          <a:p>
            <a:r>
              <a:rPr lang="en-US" sz="3200" b="1" dirty="0" err="1">
                <a:solidFill>
                  <a:srgbClr val="C00000"/>
                </a:solidFill>
              </a:rPr>
              <a:t>Sessão</a:t>
            </a:r>
            <a:r>
              <a:rPr lang="en-US" sz="3200" b="1" dirty="0">
                <a:solidFill>
                  <a:srgbClr val="C00000"/>
                </a:solidFill>
              </a:rPr>
              <a:t> de </a:t>
            </a:r>
            <a:r>
              <a:rPr lang="en-US" sz="3200" b="1" dirty="0" err="1">
                <a:solidFill>
                  <a:srgbClr val="C00000"/>
                </a:solidFill>
              </a:rPr>
              <a:t>apresentação</a:t>
            </a:r>
            <a:r>
              <a:rPr lang="en-US" sz="3200" b="1" dirty="0">
                <a:solidFill>
                  <a:srgbClr val="C00000"/>
                </a:solidFill>
              </a:rPr>
              <a:t> </a:t>
            </a:r>
            <a:r>
              <a:rPr lang="en-US" sz="3200" b="1" dirty="0" err="1">
                <a:solidFill>
                  <a:srgbClr val="C00000"/>
                </a:solidFill>
              </a:rPr>
              <a:t>sobre</a:t>
            </a:r>
            <a:r>
              <a:rPr lang="en-US" sz="3200" b="1" dirty="0">
                <a:solidFill>
                  <a:srgbClr val="C00000"/>
                </a:solidFill>
              </a:rPr>
              <a:t> o CREATOUR+ </a:t>
            </a:r>
            <a:r>
              <a:rPr lang="en-US" sz="3200" b="1" dirty="0" err="1">
                <a:solidFill>
                  <a:srgbClr val="C00000"/>
                </a:solidFill>
              </a:rPr>
              <a:t>projetos</a:t>
            </a:r>
            <a:r>
              <a:rPr lang="en-US" sz="3200" b="1" dirty="0">
                <a:solidFill>
                  <a:srgbClr val="C00000"/>
                </a:solidFill>
              </a:rPr>
              <a:t> de </a:t>
            </a:r>
            <a:r>
              <a:rPr lang="en-US" sz="3200" b="1" dirty="0" err="1">
                <a:solidFill>
                  <a:srgbClr val="C00000"/>
                </a:solidFill>
              </a:rPr>
              <a:t>turismo</a:t>
            </a:r>
            <a:r>
              <a:rPr lang="en-US" sz="3200" b="1" dirty="0">
                <a:solidFill>
                  <a:srgbClr val="C00000"/>
                </a:solidFill>
              </a:rPr>
              <a:t> </a:t>
            </a:r>
            <a:r>
              <a:rPr lang="en-US" sz="3200" b="1" dirty="0" err="1">
                <a:solidFill>
                  <a:srgbClr val="C00000"/>
                </a:solidFill>
              </a:rPr>
              <a:t>criativo</a:t>
            </a:r>
            <a:r>
              <a:rPr lang="en-US" sz="3200" b="1" dirty="0">
                <a:solidFill>
                  <a:srgbClr val="C00000"/>
                </a:solidFill>
              </a:rPr>
              <a:t> </a:t>
            </a:r>
            <a:r>
              <a:rPr lang="en-US" sz="3200" b="1" dirty="0" err="1">
                <a:solidFill>
                  <a:srgbClr val="C00000"/>
                </a:solidFill>
              </a:rPr>
              <a:t>na</a:t>
            </a:r>
            <a:r>
              <a:rPr lang="en-US" sz="3200" b="1" dirty="0">
                <a:solidFill>
                  <a:srgbClr val="C00000"/>
                </a:solidFill>
              </a:rPr>
              <a:t> </a:t>
            </a:r>
            <a:r>
              <a:rPr lang="en-US" sz="3200" b="1" dirty="0" err="1">
                <a:solidFill>
                  <a:srgbClr val="C00000"/>
                </a:solidFill>
              </a:rPr>
              <a:t>Região</a:t>
            </a:r>
            <a:r>
              <a:rPr lang="en-US" sz="3200" b="1" dirty="0">
                <a:solidFill>
                  <a:srgbClr val="C00000"/>
                </a:solidFill>
              </a:rPr>
              <a:t> Centro (11:00-12:00)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052536"/>
            <a:ext cx="4038600" cy="4073627"/>
          </a:xfrm>
        </p:spPr>
        <p:txBody>
          <a:bodyPr/>
          <a:lstStyle/>
          <a:p>
            <a:pPr marL="0" indent="0" algn="ctr">
              <a:buNone/>
            </a:pPr>
            <a:endParaRPr lang="pt-BR" sz="2000" b="1" dirty="0"/>
          </a:p>
          <a:p>
            <a:pPr algn="ctr"/>
            <a:endParaRPr lang="pt-BR" sz="2000" b="1" dirty="0"/>
          </a:p>
          <a:p>
            <a:pPr algn="ctr"/>
            <a:r>
              <a:rPr lang="pt-BR" sz="2000" b="1" dirty="0"/>
              <a:t>ADXTUR - Agência para o Desenvolvimento Turístico das Aldeias do Xisto</a:t>
            </a:r>
            <a:endParaRPr lang="en-GB" sz="2000" dirty="0"/>
          </a:p>
          <a:p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algn="ctr"/>
            <a:endParaRPr lang="pt-BR" sz="2000" b="1" dirty="0"/>
          </a:p>
          <a:p>
            <a:pPr algn="ctr"/>
            <a:endParaRPr lang="pt-BR" sz="2000" b="1" dirty="0"/>
          </a:p>
          <a:p>
            <a:pPr marL="0" indent="0" algn="ctr">
              <a:buNone/>
            </a:pPr>
            <a:endParaRPr lang="pt-BR" sz="2000" b="1" dirty="0"/>
          </a:p>
          <a:p>
            <a:pPr algn="ctr"/>
            <a:r>
              <a:rPr lang="pt-BR" sz="2000" b="1" dirty="0"/>
              <a:t>Associação Domínio Vale do Mondego</a:t>
            </a:r>
            <a:endParaRPr lang="en-GB" sz="2000" dirty="0"/>
          </a:p>
          <a:p>
            <a:endParaRPr lang="en-US" dirty="0"/>
          </a:p>
        </p:txBody>
      </p:sp>
      <p:pic>
        <p:nvPicPr>
          <p:cNvPr id="11" name="Picture 10" descr="aldeias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1320" y="3943584"/>
            <a:ext cx="3499618" cy="236514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11" descr="/Users/CES/Desktop/domino vale de mondego 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95799" y="3965258"/>
            <a:ext cx="4441927" cy="2321792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>
                <a:solidFill>
                  <a:schemeClr val="bg1">
                    <a:lumMod val="65000"/>
                  </a:schemeClr>
                </a:solidFill>
              </a:rPr>
              <a:t>DIA CIÊNCIA </a:t>
            </a:r>
            <a:r>
              <a:rPr lang="en-US" b="1" i="1">
                <a:solidFill>
                  <a:schemeClr val="bg1">
                    <a:lumMod val="65000"/>
                  </a:schemeClr>
                </a:solidFill>
              </a:rPr>
              <a:t>IN LOCO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827146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329035"/>
            <a:ext cx="8229600" cy="1143000"/>
          </a:xfrm>
        </p:spPr>
        <p:txBody>
          <a:bodyPr>
            <a:normAutofit/>
          </a:bodyPr>
          <a:lstStyle/>
          <a:p>
            <a:r>
              <a:rPr lang="en-US" sz="2800" b="1" dirty="0" err="1">
                <a:solidFill>
                  <a:srgbClr val="C00000"/>
                </a:solidFill>
              </a:rPr>
              <a:t>Apresentação</a:t>
            </a:r>
            <a:r>
              <a:rPr lang="en-US" sz="2800" b="1" dirty="0">
                <a:solidFill>
                  <a:srgbClr val="C00000"/>
                </a:solidFill>
              </a:rPr>
              <a:t> CREATOUR + PROJETOS TURISMO </a:t>
            </a:r>
            <a:r>
              <a:rPr lang="en-US" sz="2800" b="1" dirty="0" err="1">
                <a:solidFill>
                  <a:srgbClr val="C00000"/>
                </a:solidFill>
              </a:rPr>
              <a:t>Criativo</a:t>
            </a:r>
            <a:r>
              <a:rPr lang="en-US" sz="2800" b="1" dirty="0">
                <a:solidFill>
                  <a:srgbClr val="C00000"/>
                </a:solidFill>
              </a:rPr>
              <a:t> </a:t>
            </a:r>
            <a:r>
              <a:rPr lang="en-US" sz="2800" b="1" dirty="0" err="1">
                <a:solidFill>
                  <a:srgbClr val="C00000"/>
                </a:solidFill>
              </a:rPr>
              <a:t>Região</a:t>
            </a:r>
            <a:r>
              <a:rPr lang="en-US" sz="2800" b="1" dirty="0">
                <a:solidFill>
                  <a:srgbClr val="C00000"/>
                </a:solidFill>
              </a:rPr>
              <a:t> Centro (cont.)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algn="ctr"/>
            <a:endParaRPr lang="pt-BR" sz="2000" b="1" dirty="0"/>
          </a:p>
          <a:p>
            <a:pPr algn="ctr"/>
            <a:endParaRPr lang="pt-BR" sz="2000" b="1" dirty="0"/>
          </a:p>
          <a:p>
            <a:pPr algn="ctr"/>
            <a:endParaRPr lang="pt-BR" sz="2000" b="1" dirty="0"/>
          </a:p>
          <a:p>
            <a:pPr algn="ctr"/>
            <a:r>
              <a:rPr lang="pt-BR" sz="2000" b="1" dirty="0"/>
              <a:t>Associação Luzlinar</a:t>
            </a:r>
            <a:endParaRPr lang="en-GB" sz="2000" dirty="0"/>
          </a:p>
          <a:p>
            <a:pPr algn="ctr"/>
            <a:endParaRPr lang="en-GB" sz="2000" dirty="0"/>
          </a:p>
          <a:p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 algn="ctr">
              <a:buNone/>
            </a:pPr>
            <a:endParaRPr lang="pt-BR" sz="2000" b="1" dirty="0"/>
          </a:p>
          <a:p>
            <a:pPr marL="0" indent="0" algn="ctr">
              <a:buNone/>
            </a:pPr>
            <a:endParaRPr lang="pt-BR" sz="2000" b="1" dirty="0"/>
          </a:p>
          <a:p>
            <a:pPr algn="ctr"/>
            <a:endParaRPr lang="pt-BR" sz="2000" b="1" dirty="0"/>
          </a:p>
          <a:p>
            <a:pPr algn="ctr"/>
            <a:r>
              <a:rPr lang="pt-BR" sz="2000" b="1" dirty="0"/>
              <a:t>PO.RO.S. – Museu Portugal Romano em </a:t>
            </a:r>
            <a:r>
              <a:rPr lang="pt-BR" sz="2000" b="1" dirty="0" err="1"/>
              <a:t>Sicó</a:t>
            </a:r>
            <a:endParaRPr lang="en-GB" sz="2000" dirty="0"/>
          </a:p>
          <a:p>
            <a:pPr algn="ctr"/>
            <a:endParaRPr lang="en-GB" sz="2000" dirty="0"/>
          </a:p>
          <a:p>
            <a:endParaRPr lang="en-US" dirty="0"/>
          </a:p>
        </p:txBody>
      </p:sp>
      <p:pic>
        <p:nvPicPr>
          <p:cNvPr id="7" name="Picture 6" descr="luzlinar%201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0777" y="3526432"/>
            <a:ext cx="4175023" cy="2705908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/>
          <p:cNvPicPr/>
          <p:nvPr/>
        </p:nvPicPr>
        <p:blipFill>
          <a:blip r:embed="rId3"/>
          <a:stretch>
            <a:fillRect/>
          </a:stretch>
        </p:blipFill>
        <p:spPr>
          <a:xfrm>
            <a:off x="4810432" y="3526432"/>
            <a:ext cx="4028768" cy="2744051"/>
          </a:xfrm>
          <a:prstGeom prst="rect">
            <a:avLst/>
          </a:prstGeom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>
                <a:solidFill>
                  <a:schemeClr val="bg1">
                    <a:lumMod val="65000"/>
                  </a:schemeClr>
                </a:solidFill>
              </a:rPr>
              <a:t>DIA CIÊNCIA </a:t>
            </a:r>
            <a:r>
              <a:rPr lang="en-US" b="1" i="1">
                <a:solidFill>
                  <a:schemeClr val="bg1">
                    <a:lumMod val="65000"/>
                  </a:schemeClr>
                </a:solidFill>
              </a:rPr>
              <a:t>IN LOCO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252518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037945"/>
            <a:ext cx="4038600" cy="4525963"/>
          </a:xfrm>
        </p:spPr>
        <p:txBody>
          <a:bodyPr>
            <a:normAutofit/>
          </a:bodyPr>
          <a:lstStyle/>
          <a:p>
            <a:pPr algn="ctr"/>
            <a:endParaRPr lang="pt-BR" sz="2000" b="1" dirty="0"/>
          </a:p>
          <a:p>
            <a:pPr algn="ctr"/>
            <a:endParaRPr lang="pt-BR" sz="2000" b="1" dirty="0"/>
          </a:p>
          <a:p>
            <a:pPr algn="ctr"/>
            <a:r>
              <a:rPr lang="pt-BR" sz="2000" b="1" dirty="0"/>
              <a:t>QUICO Turismo, Lda.</a:t>
            </a:r>
            <a:endParaRPr lang="en-GB" sz="2000" dirty="0"/>
          </a:p>
          <a:p>
            <a:pPr algn="ctr"/>
            <a:endParaRPr lang="en-GB" sz="2000" dirty="0"/>
          </a:p>
          <a:p>
            <a:pPr algn="ctr"/>
            <a:endParaRPr lang="en-GB" sz="2000" dirty="0"/>
          </a:p>
          <a:p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algn="ctr"/>
            <a:endParaRPr lang="en-GB" sz="2000" dirty="0"/>
          </a:p>
          <a:p>
            <a:endParaRPr lang="en-US" dirty="0"/>
          </a:p>
        </p:txBody>
      </p:sp>
      <p:pic>
        <p:nvPicPr>
          <p:cNvPr id="9" name="Picture 8" descr="quico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41730" y="3376643"/>
            <a:ext cx="2669540" cy="32080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/>
          <p:cNvPicPr/>
          <p:nvPr/>
        </p:nvPicPr>
        <p:blipFill>
          <a:blip r:embed="rId3"/>
          <a:stretch>
            <a:fillRect/>
          </a:stretch>
        </p:blipFill>
        <p:spPr>
          <a:xfrm>
            <a:off x="5624104" y="4630994"/>
            <a:ext cx="2431026" cy="1027211"/>
          </a:xfrm>
          <a:prstGeom prst="rect">
            <a:avLst/>
          </a:prstGeom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>
                <a:solidFill>
                  <a:schemeClr val="bg1">
                    <a:lumMod val="65000"/>
                  </a:schemeClr>
                </a:solidFill>
              </a:rPr>
              <a:t>DIA CIÊNCIA </a:t>
            </a:r>
            <a:r>
              <a:rPr lang="en-US" b="1" i="1">
                <a:solidFill>
                  <a:schemeClr val="bg1">
                    <a:lumMod val="65000"/>
                  </a:schemeClr>
                </a:solidFill>
              </a:rPr>
              <a:t>IN LOCO</a:t>
            </a:r>
            <a:endParaRPr lang="en-US" dirty="0"/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609600" y="1329035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>
                <a:solidFill>
                  <a:srgbClr val="C00000"/>
                </a:solidFill>
              </a:rPr>
              <a:t>Apresentação CREATOUR + PROJETOS TURISMO Criativo Região Centro (cont.)</a:t>
            </a:r>
            <a:endParaRPr lang="en-US" sz="28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760454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9106" y="1325225"/>
            <a:ext cx="8229600" cy="1143000"/>
          </a:xfrm>
        </p:spPr>
        <p:txBody>
          <a:bodyPr>
            <a:normAutofit/>
          </a:bodyPr>
          <a:lstStyle/>
          <a:p>
            <a:r>
              <a:rPr lang="en-US" sz="2800" b="1" dirty="0" err="1">
                <a:solidFill>
                  <a:srgbClr val="C00000"/>
                </a:solidFill>
              </a:rPr>
              <a:t>Sessão</a:t>
            </a:r>
            <a:r>
              <a:rPr lang="en-US" sz="2800" b="1" dirty="0">
                <a:solidFill>
                  <a:srgbClr val="C00000"/>
                </a:solidFill>
              </a:rPr>
              <a:t> de FOCUS GROUP (12:00-13:00)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864796"/>
            <a:ext cx="8229600" cy="4525963"/>
          </a:xfrm>
        </p:spPr>
        <p:txBody>
          <a:bodyPr>
            <a:normAutofit/>
          </a:bodyPr>
          <a:lstStyle/>
          <a:p>
            <a:r>
              <a:rPr lang="en-US" sz="2595" dirty="0">
                <a:solidFill>
                  <a:srgbClr val="FFC000"/>
                </a:solidFill>
              </a:rPr>
              <a:t>PERGUNTAS:</a:t>
            </a:r>
          </a:p>
          <a:p>
            <a:pPr>
              <a:buNone/>
            </a:pPr>
            <a:r>
              <a:rPr lang="en-US" sz="2595" dirty="0"/>
              <a:t>1. O que </a:t>
            </a:r>
            <a:r>
              <a:rPr lang="en-US" sz="2595" dirty="0" err="1"/>
              <a:t>mais</a:t>
            </a:r>
            <a:r>
              <a:rPr lang="en-US" sz="2595" dirty="0"/>
              <a:t> </a:t>
            </a:r>
            <a:r>
              <a:rPr lang="en-US" sz="2595" dirty="0" err="1"/>
              <a:t>gostas</a:t>
            </a:r>
            <a:r>
              <a:rPr lang="en-US" sz="2595" dirty="0"/>
              <a:t> de </a:t>
            </a:r>
            <a:r>
              <a:rPr lang="en-US" sz="2595" dirty="0" err="1"/>
              <a:t>fazer</a:t>
            </a:r>
            <a:r>
              <a:rPr lang="en-US" sz="2595" dirty="0"/>
              <a:t> </a:t>
            </a:r>
            <a:r>
              <a:rPr lang="en-US" sz="2595" dirty="0" err="1"/>
              <a:t>nas</a:t>
            </a:r>
            <a:r>
              <a:rPr lang="en-US" sz="2595" dirty="0"/>
              <a:t> </a:t>
            </a:r>
            <a:r>
              <a:rPr lang="en-US" sz="2595" dirty="0" err="1"/>
              <a:t>férias</a:t>
            </a:r>
            <a:r>
              <a:rPr lang="en-US" sz="2595" dirty="0"/>
              <a:t>?</a:t>
            </a:r>
          </a:p>
          <a:p>
            <a:pPr>
              <a:buNone/>
            </a:pPr>
            <a:r>
              <a:rPr lang="en-US" sz="2595" dirty="0"/>
              <a:t>2. </a:t>
            </a:r>
            <a:r>
              <a:rPr lang="en-US" sz="2595" dirty="0" err="1"/>
              <a:t>Quais</a:t>
            </a:r>
            <a:r>
              <a:rPr lang="en-US" sz="2595" dirty="0"/>
              <a:t> </a:t>
            </a:r>
            <a:r>
              <a:rPr lang="en-US" sz="2595" dirty="0" err="1"/>
              <a:t>foram</a:t>
            </a:r>
            <a:r>
              <a:rPr lang="en-US" sz="2595" dirty="0"/>
              <a:t> as </a:t>
            </a:r>
            <a:r>
              <a:rPr lang="en-US" sz="2595" dirty="0" err="1"/>
              <a:t>férias</a:t>
            </a:r>
            <a:r>
              <a:rPr lang="en-US" sz="2595" dirty="0"/>
              <a:t> de </a:t>
            </a:r>
            <a:r>
              <a:rPr lang="en-US" sz="2595" dirty="0" err="1"/>
              <a:t>que</a:t>
            </a:r>
            <a:r>
              <a:rPr lang="en-US" sz="2595" dirty="0"/>
              <a:t> </a:t>
            </a:r>
            <a:r>
              <a:rPr lang="en-US" sz="2595" dirty="0" err="1"/>
              <a:t>mais</a:t>
            </a:r>
            <a:r>
              <a:rPr lang="en-US" sz="2595" dirty="0"/>
              <a:t> </a:t>
            </a:r>
            <a:r>
              <a:rPr lang="en-US" sz="2595" dirty="0" err="1"/>
              <a:t>gostaste</a:t>
            </a:r>
            <a:r>
              <a:rPr lang="en-US" sz="2595" dirty="0"/>
              <a:t>?</a:t>
            </a:r>
          </a:p>
          <a:p>
            <a:pPr>
              <a:buNone/>
            </a:pPr>
            <a:r>
              <a:rPr lang="en-US" sz="2595" dirty="0"/>
              <a:t>3. Como </a:t>
            </a:r>
            <a:r>
              <a:rPr lang="en-US" sz="2595" dirty="0" err="1"/>
              <a:t>ficas</a:t>
            </a:r>
            <a:r>
              <a:rPr lang="en-US" sz="2595" dirty="0"/>
              <a:t> a saber das </a:t>
            </a:r>
            <a:r>
              <a:rPr lang="en-US" sz="2595" dirty="0" err="1"/>
              <a:t>atividades</a:t>
            </a:r>
            <a:r>
              <a:rPr lang="en-US" sz="2595" dirty="0"/>
              <a:t> </a:t>
            </a:r>
            <a:r>
              <a:rPr lang="en-US" sz="2595" dirty="0" err="1"/>
              <a:t>culturais</a:t>
            </a:r>
            <a:r>
              <a:rPr lang="en-US" sz="2595" dirty="0"/>
              <a:t> e </a:t>
            </a:r>
            <a:r>
              <a:rPr lang="en-US" sz="2595" dirty="0" err="1"/>
              <a:t>criativas</a:t>
            </a:r>
            <a:r>
              <a:rPr lang="en-US" sz="2595" dirty="0"/>
              <a:t> que </a:t>
            </a:r>
            <a:r>
              <a:rPr lang="en-US" sz="2595" dirty="0" err="1"/>
              <a:t>são</a:t>
            </a:r>
            <a:r>
              <a:rPr lang="en-US" sz="2595" dirty="0"/>
              <a:t> do </a:t>
            </a:r>
            <a:r>
              <a:rPr lang="en-US" sz="2595" dirty="0" err="1"/>
              <a:t>teu</a:t>
            </a:r>
            <a:r>
              <a:rPr lang="en-US" sz="2595" dirty="0"/>
              <a:t> </a:t>
            </a:r>
            <a:r>
              <a:rPr lang="en-US" sz="2595" dirty="0" err="1"/>
              <a:t>interesse</a:t>
            </a:r>
            <a:r>
              <a:rPr lang="en-US" sz="2595" dirty="0"/>
              <a:t>?</a:t>
            </a:r>
          </a:p>
          <a:p>
            <a:pPr>
              <a:buNone/>
            </a:pPr>
            <a:r>
              <a:rPr lang="en-US" sz="2595" dirty="0"/>
              <a:t>4. </a:t>
            </a:r>
            <a:r>
              <a:rPr lang="en-US" sz="2595" dirty="0" err="1"/>
              <a:t>Em</a:t>
            </a:r>
            <a:r>
              <a:rPr lang="en-US" sz="2595" dirty="0"/>
              <a:t> que </a:t>
            </a:r>
            <a:r>
              <a:rPr lang="en-US" sz="2595" dirty="0" err="1"/>
              <a:t>atividades</a:t>
            </a:r>
            <a:r>
              <a:rPr lang="en-US" sz="2595" dirty="0"/>
              <a:t> </a:t>
            </a:r>
            <a:r>
              <a:rPr lang="en-US" sz="2595" dirty="0" err="1"/>
              <a:t>culturais</a:t>
            </a:r>
            <a:r>
              <a:rPr lang="en-US" sz="2595" dirty="0"/>
              <a:t> e </a:t>
            </a:r>
            <a:r>
              <a:rPr lang="en-US" sz="2595" dirty="0" err="1"/>
              <a:t>criativas</a:t>
            </a:r>
            <a:r>
              <a:rPr lang="en-US" sz="2595" dirty="0"/>
              <a:t> </a:t>
            </a:r>
            <a:r>
              <a:rPr lang="en-US" sz="2595" dirty="0" err="1"/>
              <a:t>já</a:t>
            </a:r>
            <a:r>
              <a:rPr lang="en-US" sz="2595" dirty="0"/>
              <a:t> </a:t>
            </a:r>
            <a:r>
              <a:rPr lang="en-US" sz="2595" dirty="0" err="1"/>
              <a:t>participaste</a:t>
            </a:r>
            <a:r>
              <a:rPr lang="en-US" sz="2595" dirty="0"/>
              <a:t>?</a:t>
            </a:r>
          </a:p>
          <a:p>
            <a:pPr>
              <a:buNone/>
            </a:pPr>
            <a:r>
              <a:rPr lang="en-US" sz="2595" dirty="0"/>
              <a:t>5. Que </a:t>
            </a:r>
            <a:r>
              <a:rPr lang="en-US" sz="2595" dirty="0" err="1"/>
              <a:t>atividades</a:t>
            </a:r>
            <a:r>
              <a:rPr lang="en-US" sz="2595" dirty="0"/>
              <a:t> </a:t>
            </a:r>
            <a:r>
              <a:rPr lang="en-US" sz="2595" dirty="0" err="1"/>
              <a:t>criativas</a:t>
            </a:r>
            <a:r>
              <a:rPr lang="en-US" sz="2595" dirty="0"/>
              <a:t> </a:t>
            </a:r>
            <a:r>
              <a:rPr lang="en-US" sz="2595" dirty="0" err="1"/>
              <a:t>gostarias</a:t>
            </a:r>
            <a:r>
              <a:rPr lang="en-US" sz="2595" dirty="0"/>
              <a:t> de </a:t>
            </a:r>
            <a:r>
              <a:rPr lang="en-US" sz="2595" dirty="0" err="1"/>
              <a:t>experimentar</a:t>
            </a:r>
            <a:r>
              <a:rPr lang="en-US" sz="2595" dirty="0"/>
              <a:t>?</a:t>
            </a:r>
          </a:p>
          <a:p>
            <a:pPr>
              <a:buNone/>
            </a:pPr>
            <a:endParaRPr lang="en-US" sz="2000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>
                <a:solidFill>
                  <a:schemeClr val="bg1">
                    <a:lumMod val="65000"/>
                  </a:schemeClr>
                </a:solidFill>
              </a:rPr>
              <a:t>DIA CIÊNCIA </a:t>
            </a:r>
            <a:r>
              <a:rPr lang="en-US" b="1" i="1">
                <a:solidFill>
                  <a:schemeClr val="bg1">
                    <a:lumMod val="65000"/>
                  </a:schemeClr>
                </a:solidFill>
              </a:rPr>
              <a:t>IN LOCO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8601"/>
            <a:ext cx="8229600" cy="1143000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rgbClr val="C00000"/>
                </a:solidFill>
              </a:rPr>
              <a:t>Focus Group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348333" y="1981843"/>
            <a:ext cx="3826454" cy="2152380"/>
          </a:xfrm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4654550" y="1981843"/>
            <a:ext cx="3873500" cy="2178843"/>
          </a:xfr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450009" y="4527014"/>
            <a:ext cx="3639391" cy="204715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4648200" y="4461170"/>
            <a:ext cx="3873500" cy="2178845"/>
          </a:xfrm>
          <a:prstGeom prst="rect">
            <a:avLst/>
          </a:prstGeom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348333" y="-33141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>
                <a:solidFill>
                  <a:schemeClr val="bg1">
                    <a:lumMod val="65000"/>
                  </a:schemeClr>
                </a:solidFill>
              </a:rPr>
              <a:t>DIA CIÊNCIA </a:t>
            </a:r>
            <a:r>
              <a:rPr lang="en-US" b="1" i="1">
                <a:solidFill>
                  <a:schemeClr val="bg1">
                    <a:lumMod val="65000"/>
                  </a:schemeClr>
                </a:solidFill>
              </a:rPr>
              <a:t>IN LOCO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313202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516831" y="1779008"/>
            <a:ext cx="4038600" cy="2271712"/>
          </a:xfrm>
        </p:spPr>
      </p:pic>
      <p:pic>
        <p:nvPicPr>
          <p:cNvPr id="10" name="Content Placeholder 9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4686300" y="1779008"/>
            <a:ext cx="4038600" cy="2271712"/>
          </a:xfr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487015" y="4186802"/>
            <a:ext cx="4098231" cy="230525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4686300" y="4223884"/>
            <a:ext cx="4129548" cy="232287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580413" y="6473080"/>
            <a:ext cx="62879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srgbClr val="FFC000"/>
                </a:solidFill>
              </a:rPr>
              <a:t>Cada</a:t>
            </a:r>
            <a:r>
              <a:rPr lang="en-US" dirty="0">
                <a:solidFill>
                  <a:srgbClr val="FFC000"/>
                </a:solidFill>
              </a:rPr>
              <a:t> </a:t>
            </a:r>
            <a:r>
              <a:rPr lang="en-US" dirty="0" err="1">
                <a:solidFill>
                  <a:srgbClr val="FFC000"/>
                </a:solidFill>
              </a:rPr>
              <a:t>participante</a:t>
            </a:r>
            <a:r>
              <a:rPr lang="en-US" dirty="0">
                <a:solidFill>
                  <a:srgbClr val="FFC000"/>
                </a:solidFill>
              </a:rPr>
              <a:t> tem 2 </a:t>
            </a:r>
            <a:r>
              <a:rPr lang="en-US" dirty="0" err="1">
                <a:solidFill>
                  <a:srgbClr val="FFC000"/>
                </a:solidFill>
              </a:rPr>
              <a:t>minutos</a:t>
            </a:r>
            <a:r>
              <a:rPr lang="en-US" dirty="0">
                <a:solidFill>
                  <a:srgbClr val="FFC000"/>
                </a:solidFill>
              </a:rPr>
              <a:t> </a:t>
            </a:r>
            <a:r>
              <a:rPr lang="en-US" dirty="0" err="1">
                <a:solidFill>
                  <a:srgbClr val="FFC000"/>
                </a:solidFill>
              </a:rPr>
              <a:t>para</a:t>
            </a:r>
            <a:r>
              <a:rPr lang="en-US" dirty="0">
                <a:solidFill>
                  <a:srgbClr val="FFC000"/>
                </a:solidFill>
              </a:rPr>
              <a:t> responder a </a:t>
            </a:r>
            <a:r>
              <a:rPr lang="en-US" dirty="0" err="1">
                <a:solidFill>
                  <a:srgbClr val="FFC000"/>
                </a:solidFill>
              </a:rPr>
              <a:t>cada</a:t>
            </a:r>
            <a:r>
              <a:rPr lang="en-US" dirty="0">
                <a:solidFill>
                  <a:srgbClr val="FFC000"/>
                </a:solidFill>
              </a:rPr>
              <a:t> </a:t>
            </a:r>
            <a:r>
              <a:rPr lang="en-US" dirty="0" err="1">
                <a:solidFill>
                  <a:srgbClr val="FFC000"/>
                </a:solidFill>
              </a:rPr>
              <a:t>pergunta</a:t>
            </a: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586248" y="124426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solidFill>
                  <a:schemeClr val="bg1">
                    <a:lumMod val="65000"/>
                  </a:schemeClr>
                </a:solidFill>
              </a:rPr>
              <a:t>DIA CIÊNCIA </a:t>
            </a:r>
            <a:r>
              <a:rPr lang="en-US" b="1" i="1" dirty="0">
                <a:solidFill>
                  <a:schemeClr val="bg1">
                    <a:lumMod val="65000"/>
                  </a:schemeClr>
                </a:solidFill>
              </a:rPr>
              <a:t>IN LOCO</a:t>
            </a:r>
            <a:endParaRPr lang="en-US" dirty="0"/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457200" y="688601"/>
            <a:ext cx="8229600" cy="1143000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rgbClr val="C00000"/>
                </a:solidFill>
              </a:rPr>
              <a:t>Focus Group</a:t>
            </a: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411384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609600" y="1417638"/>
            <a:ext cx="4038600" cy="2271712"/>
          </a:xfrm>
        </p:spPr>
      </p:pic>
      <p:pic>
        <p:nvPicPr>
          <p:cNvPr id="8" name="Content Placeholder 7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4777248" y="1417638"/>
            <a:ext cx="4038600" cy="2271712"/>
          </a:xfr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609600" y="3929268"/>
            <a:ext cx="4038598" cy="2271712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4777248" y="3929268"/>
            <a:ext cx="4038600" cy="227171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00100" y="6273800"/>
            <a:ext cx="65688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err="1">
                <a:solidFill>
                  <a:srgbClr val="FFC000"/>
                </a:solidFill>
              </a:rPr>
              <a:t>Cada</a:t>
            </a:r>
            <a:r>
              <a:rPr lang="en-US" dirty="0">
                <a:solidFill>
                  <a:srgbClr val="FFC000"/>
                </a:solidFill>
              </a:rPr>
              <a:t> </a:t>
            </a:r>
            <a:r>
              <a:rPr lang="en-US" dirty="0" err="1">
                <a:solidFill>
                  <a:srgbClr val="FFC000"/>
                </a:solidFill>
              </a:rPr>
              <a:t>participante</a:t>
            </a:r>
            <a:r>
              <a:rPr lang="en-US" dirty="0">
                <a:solidFill>
                  <a:srgbClr val="FFC000"/>
                </a:solidFill>
              </a:rPr>
              <a:t> </a:t>
            </a:r>
            <a:r>
              <a:rPr lang="en-US" dirty="0" err="1">
                <a:solidFill>
                  <a:srgbClr val="FFC000"/>
                </a:solidFill>
              </a:rPr>
              <a:t>apresenta</a:t>
            </a:r>
            <a:r>
              <a:rPr lang="en-US" dirty="0">
                <a:solidFill>
                  <a:srgbClr val="FFC000"/>
                </a:solidFill>
              </a:rPr>
              <a:t> as </a:t>
            </a:r>
            <a:r>
              <a:rPr lang="en-US" dirty="0" err="1">
                <a:solidFill>
                  <a:srgbClr val="FFC000"/>
                </a:solidFill>
              </a:rPr>
              <a:t>suas</a:t>
            </a:r>
            <a:r>
              <a:rPr lang="en-US" dirty="0">
                <a:solidFill>
                  <a:srgbClr val="FFC000"/>
                </a:solidFill>
              </a:rPr>
              <a:t> </a:t>
            </a:r>
            <a:r>
              <a:rPr lang="en-US" dirty="0" err="1">
                <a:solidFill>
                  <a:srgbClr val="FFC000"/>
                </a:solidFill>
              </a:rPr>
              <a:t>respostas</a:t>
            </a:r>
            <a:r>
              <a:rPr lang="en-US" dirty="0">
                <a:solidFill>
                  <a:srgbClr val="FFC000"/>
                </a:solidFill>
              </a:rPr>
              <a:t> de </a:t>
            </a:r>
            <a:r>
              <a:rPr lang="en-US" dirty="0" err="1">
                <a:solidFill>
                  <a:srgbClr val="FFC000"/>
                </a:solidFill>
              </a:rPr>
              <a:t>uma</a:t>
            </a:r>
            <a:r>
              <a:rPr lang="en-US" dirty="0">
                <a:solidFill>
                  <a:srgbClr val="FFC000"/>
                </a:solidFill>
              </a:rPr>
              <a:t> forma </a:t>
            </a:r>
            <a:r>
              <a:rPr lang="en-US" dirty="0" err="1">
                <a:solidFill>
                  <a:srgbClr val="FFC000"/>
                </a:solidFill>
              </a:rPr>
              <a:t>sucinta</a:t>
            </a: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521724" y="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>
                <a:solidFill>
                  <a:schemeClr val="bg1">
                    <a:lumMod val="65000"/>
                  </a:schemeClr>
                </a:solidFill>
              </a:rPr>
              <a:t>DIA CIÊNCIA </a:t>
            </a:r>
            <a:r>
              <a:rPr lang="en-US" b="1" i="1">
                <a:solidFill>
                  <a:schemeClr val="bg1">
                    <a:lumMod val="65000"/>
                  </a:schemeClr>
                </a:solidFill>
              </a:rPr>
              <a:t>IN LOCO</a:t>
            </a:r>
            <a:endParaRPr lang="en-US" dirty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521724" y="498375"/>
            <a:ext cx="8229600" cy="1143000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rgbClr val="C00000"/>
                </a:solidFill>
              </a:rPr>
              <a:t>Focus Group</a:t>
            </a: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971160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0285" y="880113"/>
            <a:ext cx="8229600" cy="1143000"/>
          </a:xfrm>
        </p:spPr>
        <p:txBody>
          <a:bodyPr>
            <a:normAutofit/>
          </a:bodyPr>
          <a:lstStyle/>
          <a:p>
            <a:r>
              <a:rPr lang="pt-PT" sz="2800" b="1" dirty="0">
                <a:solidFill>
                  <a:srgbClr val="C00000"/>
                </a:solidFill>
              </a:rPr>
              <a:t>Pesquisa</a:t>
            </a:r>
            <a:r>
              <a:rPr lang="en-GB" sz="2800" b="1" dirty="0">
                <a:solidFill>
                  <a:srgbClr val="C00000"/>
                </a:solidFill>
              </a:rPr>
              <a:t> </a:t>
            </a:r>
            <a:endParaRPr lang="en-US" sz="2800" b="1" dirty="0">
              <a:solidFill>
                <a:srgbClr val="C00000"/>
              </a:solidFill>
            </a:endParaRP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1033207" y="2001346"/>
            <a:ext cx="7426678" cy="4177507"/>
          </a:xfrm>
        </p:spPr>
      </p:pic>
      <p:sp>
        <p:nvSpPr>
          <p:cNvPr id="4" name="TextBox 3"/>
          <p:cNvSpPr txBox="1"/>
          <p:nvPr/>
        </p:nvSpPr>
        <p:spPr>
          <a:xfrm>
            <a:off x="1033207" y="6273800"/>
            <a:ext cx="74774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C000"/>
                </a:solidFill>
              </a:rPr>
              <a:t>Os </a:t>
            </a:r>
            <a:r>
              <a:rPr lang="en-US" dirty="0" err="1">
                <a:solidFill>
                  <a:srgbClr val="FFC000"/>
                </a:solidFill>
              </a:rPr>
              <a:t>participantes</a:t>
            </a:r>
            <a:r>
              <a:rPr lang="en-US" dirty="0">
                <a:solidFill>
                  <a:srgbClr val="FFC000"/>
                </a:solidFill>
              </a:rPr>
              <a:t> </a:t>
            </a:r>
            <a:r>
              <a:rPr lang="en-US" dirty="0" err="1">
                <a:solidFill>
                  <a:srgbClr val="FFC000"/>
                </a:solidFill>
              </a:rPr>
              <a:t>trabalham</a:t>
            </a:r>
            <a:r>
              <a:rPr lang="en-US" dirty="0">
                <a:solidFill>
                  <a:srgbClr val="FFC000"/>
                </a:solidFill>
              </a:rPr>
              <a:t> </a:t>
            </a:r>
            <a:r>
              <a:rPr lang="en-US" dirty="0" err="1">
                <a:solidFill>
                  <a:srgbClr val="FFC000"/>
                </a:solidFill>
              </a:rPr>
              <a:t>em</a:t>
            </a:r>
            <a:r>
              <a:rPr lang="en-US" dirty="0">
                <a:solidFill>
                  <a:srgbClr val="FFC000"/>
                </a:solidFill>
              </a:rPr>
              <a:t> </a:t>
            </a:r>
            <a:r>
              <a:rPr lang="en-US" dirty="0" err="1">
                <a:solidFill>
                  <a:srgbClr val="FFC000"/>
                </a:solidFill>
              </a:rPr>
              <a:t>grupo</a:t>
            </a:r>
            <a:r>
              <a:rPr lang="en-US" dirty="0">
                <a:solidFill>
                  <a:srgbClr val="FFC000"/>
                </a:solidFill>
              </a:rPr>
              <a:t> </a:t>
            </a:r>
            <a:r>
              <a:rPr lang="en-US" dirty="0" err="1">
                <a:solidFill>
                  <a:srgbClr val="FFC000"/>
                </a:solidFill>
              </a:rPr>
              <a:t>na</a:t>
            </a:r>
            <a:r>
              <a:rPr lang="en-US" dirty="0">
                <a:solidFill>
                  <a:srgbClr val="FFC000"/>
                </a:solidFill>
              </a:rPr>
              <a:t> </a:t>
            </a:r>
            <a:r>
              <a:rPr lang="en-US" dirty="0" err="1">
                <a:solidFill>
                  <a:srgbClr val="FFC000"/>
                </a:solidFill>
              </a:rPr>
              <a:t>pesquisa</a:t>
            </a:r>
            <a:r>
              <a:rPr lang="en-US" dirty="0">
                <a:solidFill>
                  <a:srgbClr val="FFC000"/>
                </a:solidFill>
              </a:rPr>
              <a:t> </a:t>
            </a:r>
            <a:r>
              <a:rPr lang="en-US" dirty="0" err="1">
                <a:solidFill>
                  <a:srgbClr val="FFC000"/>
                </a:solidFill>
              </a:rPr>
              <a:t>em</a:t>
            </a:r>
            <a:r>
              <a:rPr lang="en-US" dirty="0">
                <a:solidFill>
                  <a:srgbClr val="FFC000"/>
                </a:solidFill>
              </a:rPr>
              <a:t> sites de </a:t>
            </a:r>
            <a:r>
              <a:rPr lang="en-US" dirty="0" err="1">
                <a:solidFill>
                  <a:srgbClr val="FFC000"/>
                </a:solidFill>
              </a:rPr>
              <a:t>turismo</a:t>
            </a:r>
            <a:r>
              <a:rPr lang="en-US" dirty="0">
                <a:solidFill>
                  <a:srgbClr val="FFC000"/>
                </a:solidFill>
              </a:rPr>
              <a:t> </a:t>
            </a:r>
            <a:r>
              <a:rPr lang="en-US" dirty="0" err="1">
                <a:solidFill>
                  <a:srgbClr val="FFC000"/>
                </a:solidFill>
              </a:rPr>
              <a:t>criativo</a:t>
            </a: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57200" y="4587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>
                <a:solidFill>
                  <a:schemeClr val="bg1">
                    <a:lumMod val="65000"/>
                  </a:schemeClr>
                </a:solidFill>
              </a:rPr>
              <a:t>DIA CIÊNCIA </a:t>
            </a:r>
            <a:r>
              <a:rPr lang="en-US" b="1" i="1">
                <a:solidFill>
                  <a:schemeClr val="bg1">
                    <a:lumMod val="65000"/>
                  </a:schemeClr>
                </a:solidFill>
              </a:rPr>
              <a:t>IN LOCO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279878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5478" y="780476"/>
            <a:ext cx="8229600" cy="1143000"/>
          </a:xfrm>
        </p:spPr>
        <p:txBody>
          <a:bodyPr>
            <a:normAutofit/>
          </a:bodyPr>
          <a:lstStyle/>
          <a:p>
            <a:r>
              <a:rPr lang="pt-PT" sz="2800" b="1" dirty="0">
                <a:solidFill>
                  <a:srgbClr val="C00000"/>
                </a:solidFill>
              </a:rPr>
              <a:t>Almoço</a:t>
            </a:r>
            <a:r>
              <a:rPr lang="en-GB" sz="2800" b="1" dirty="0">
                <a:solidFill>
                  <a:srgbClr val="C00000"/>
                </a:solidFill>
              </a:rPr>
              <a:t> (13:00-14:00)</a:t>
            </a:r>
            <a:endParaRPr lang="en-US" sz="2800" b="1" dirty="0">
              <a:solidFill>
                <a:srgbClr val="C00000"/>
              </a:solidFill>
            </a:endParaRP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640644" y="1816472"/>
            <a:ext cx="8046156" cy="4525963"/>
          </a:xfrm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457200" y="5090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solidFill>
                  <a:schemeClr val="bg1">
                    <a:lumMod val="65000"/>
                  </a:schemeClr>
                </a:solidFill>
              </a:rPr>
              <a:t>DIA CIÊNCIA </a:t>
            </a:r>
            <a:r>
              <a:rPr lang="en-US" b="1" i="1" dirty="0">
                <a:solidFill>
                  <a:schemeClr val="bg1">
                    <a:lumMod val="65000"/>
                  </a:schemeClr>
                </a:solidFill>
              </a:rPr>
              <a:t>IN LOCO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681810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28" y="702655"/>
            <a:ext cx="9134272" cy="1143000"/>
          </a:xfrm>
        </p:spPr>
        <p:txBody>
          <a:bodyPr>
            <a:normAutofit/>
          </a:bodyPr>
          <a:lstStyle/>
          <a:p>
            <a:r>
              <a:rPr lang="pt-PT" sz="2800" b="1" dirty="0">
                <a:solidFill>
                  <a:srgbClr val="C00000"/>
                </a:solidFill>
              </a:rPr>
              <a:t>Esboço de propostas piloto de turismo criativo (14:30-15:30)</a:t>
            </a:r>
            <a:r>
              <a:rPr lang="en-GB" sz="2800" b="1" dirty="0">
                <a:solidFill>
                  <a:srgbClr val="C00000"/>
                </a:solidFill>
              </a:rPr>
              <a:t> </a:t>
            </a:r>
            <a:endParaRPr lang="en-US" sz="2800" b="1" dirty="0">
              <a:solidFill>
                <a:srgbClr val="C00000"/>
              </a:solidFill>
            </a:endParaRP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276045" y="1694072"/>
            <a:ext cx="4219755" cy="2271712"/>
          </a:xfrm>
        </p:spPr>
      </p:pic>
      <p:pic>
        <p:nvPicPr>
          <p:cNvPr id="8" name="Content Placeholder 7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4495799" y="1698118"/>
            <a:ext cx="4364963" cy="2271712"/>
          </a:xfr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276045" y="3965784"/>
            <a:ext cx="4219755" cy="241647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4495798" y="3969830"/>
            <a:ext cx="4364965" cy="241242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510547" y="6461917"/>
            <a:ext cx="32303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rgbClr val="FFC000"/>
                </a:solidFill>
              </a:rPr>
              <a:t>Base: </a:t>
            </a:r>
            <a:r>
              <a:rPr lang="en-US" dirty="0" err="1">
                <a:solidFill>
                  <a:srgbClr val="FFC000"/>
                </a:solidFill>
              </a:rPr>
              <a:t>Modelo</a:t>
            </a:r>
            <a:r>
              <a:rPr lang="en-US" dirty="0">
                <a:solidFill>
                  <a:srgbClr val="FFC000"/>
                </a:solidFill>
              </a:rPr>
              <a:t> CANVAS </a:t>
            </a:r>
            <a:r>
              <a:rPr lang="en-US" dirty="0" err="1">
                <a:solidFill>
                  <a:srgbClr val="FFC000"/>
                </a:solidFill>
              </a:rPr>
              <a:t>adaptado</a:t>
            </a: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457200" y="11991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>
                <a:solidFill>
                  <a:schemeClr val="bg1">
                    <a:lumMod val="65000"/>
                  </a:schemeClr>
                </a:solidFill>
              </a:rPr>
              <a:t>DIA CIÊNCIA </a:t>
            </a:r>
            <a:r>
              <a:rPr lang="en-US" b="1" i="1">
                <a:solidFill>
                  <a:schemeClr val="bg1">
                    <a:lumMod val="65000"/>
                  </a:schemeClr>
                </a:solidFill>
              </a:rPr>
              <a:t>IN LOCO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447397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2046"/>
            <a:ext cx="8229600" cy="1143000"/>
          </a:xfrm>
        </p:spPr>
        <p:txBody>
          <a:bodyPr>
            <a:normAutofit/>
          </a:bodyPr>
          <a:lstStyle/>
          <a:p>
            <a:r>
              <a:rPr lang="pt-PT" sz="2400" b="1" dirty="0">
                <a:solidFill>
                  <a:srgbClr val="C00000"/>
                </a:solidFill>
              </a:rPr>
              <a:t>Apresentação das propostas piloto de turismo criativo: ‘Histórias com Sabor e ‘</a:t>
            </a:r>
            <a:r>
              <a:rPr lang="pt-PT" sz="2400" b="1" dirty="0" err="1">
                <a:solidFill>
                  <a:srgbClr val="C00000"/>
                </a:solidFill>
              </a:rPr>
              <a:t>Souselas</a:t>
            </a:r>
            <a:r>
              <a:rPr lang="pt-PT" sz="2400" b="1" dirty="0">
                <a:solidFill>
                  <a:srgbClr val="C00000"/>
                </a:solidFill>
              </a:rPr>
              <a:t> Bago a Bago’</a:t>
            </a:r>
            <a:r>
              <a:rPr lang="en-GB" sz="2400" b="1" dirty="0">
                <a:solidFill>
                  <a:srgbClr val="C00000"/>
                </a:solidFill>
              </a:rPr>
              <a:t> (15:30 – 16:00)</a:t>
            </a:r>
            <a:endParaRPr lang="en-US" sz="2400" b="1" dirty="0">
              <a:solidFill>
                <a:srgbClr val="C00000"/>
              </a:solidFill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457200" y="1732782"/>
            <a:ext cx="4038600" cy="2271712"/>
          </a:xfrm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4648200" y="1732782"/>
            <a:ext cx="4038600" cy="2271712"/>
          </a:xfr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1993900" y="4145807"/>
            <a:ext cx="4673600" cy="2628900"/>
          </a:xfrm>
          <a:prstGeom prst="rect">
            <a:avLst/>
          </a:prstGeom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457200" y="-52374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>
                <a:solidFill>
                  <a:schemeClr val="bg1">
                    <a:lumMod val="65000"/>
                  </a:schemeClr>
                </a:solidFill>
              </a:rPr>
              <a:t>DIA CIÊNCIA </a:t>
            </a:r>
            <a:r>
              <a:rPr lang="en-US" b="1" i="1">
                <a:solidFill>
                  <a:schemeClr val="bg1">
                    <a:lumMod val="65000"/>
                  </a:schemeClr>
                </a:solidFill>
              </a:rPr>
              <a:t>IN LOCO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46095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259" y="1502587"/>
            <a:ext cx="8433881" cy="1143000"/>
          </a:xfrm>
        </p:spPr>
        <p:txBody>
          <a:bodyPr>
            <a:normAutofit/>
          </a:bodyPr>
          <a:lstStyle/>
          <a:p>
            <a:r>
              <a:rPr lang="pt-PT" sz="2800" b="1" dirty="0">
                <a:solidFill>
                  <a:srgbClr val="C00000"/>
                </a:solidFill>
              </a:rPr>
              <a:t>Feedback dos/as participantes sobre o dia (16:00-16:30)</a:t>
            </a:r>
            <a:endParaRPr lang="en-US" sz="2800" b="1" dirty="0">
              <a:solidFill>
                <a:srgbClr val="C00000"/>
              </a:solidFill>
            </a:endParaRP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4648200" y="3366108"/>
            <a:ext cx="4038600" cy="2271712"/>
          </a:xfrm>
        </p:spPr>
      </p:pic>
      <p:pic>
        <p:nvPicPr>
          <p:cNvPr id="7" name="Content Placeholder 6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359923" y="3366108"/>
            <a:ext cx="4038600" cy="2271712"/>
          </a:xfr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>
                <a:solidFill>
                  <a:schemeClr val="bg1">
                    <a:lumMod val="65000"/>
                  </a:schemeClr>
                </a:solidFill>
              </a:rPr>
              <a:t>DIA CIÊNCIA </a:t>
            </a:r>
            <a:r>
              <a:rPr lang="en-US" b="1" i="1">
                <a:solidFill>
                  <a:schemeClr val="bg1">
                    <a:lumMod val="65000"/>
                  </a:schemeClr>
                </a:solidFill>
              </a:rPr>
              <a:t>IN LOCO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671837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489</TotalTime>
  <Words>672</Words>
  <Application>Microsoft Macintosh PowerPoint</Application>
  <PresentationFormat>On-screen Show (4:3)</PresentationFormat>
  <Paragraphs>87</Paragraphs>
  <Slides>19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DIA CIÊNCIA  IN LOCO</vt:lpstr>
      <vt:lpstr>DIA CIÊNCIA IN LOCO</vt:lpstr>
      <vt:lpstr>DIA CIÊNCIA IN LOCO</vt:lpstr>
      <vt:lpstr>Slide 4</vt:lpstr>
      <vt:lpstr>DIA CIÊNCIA IN LOCO</vt:lpstr>
      <vt:lpstr>DIA CIÊNCIA IN LOCO</vt:lpstr>
      <vt:lpstr>Sessão de apresentação sobre o CREATOUR + projetos de turismo criativo na região centro (11:00-12:00)</vt:lpstr>
      <vt:lpstr>Sessão de apresentação sobre o CREATOUR+ projetos de turismo criativo na Região Centro (11:00-12:00)</vt:lpstr>
      <vt:lpstr>Apresentação CREATOUR + PROJETOS TURISMO Criativo Região Centro (cont.)</vt:lpstr>
      <vt:lpstr>Slide 10</vt:lpstr>
      <vt:lpstr>Sessão de FOCUS GROUP (12:00-13:00)</vt:lpstr>
      <vt:lpstr>Focus Group</vt:lpstr>
      <vt:lpstr>Focus Group</vt:lpstr>
      <vt:lpstr>Focus Group</vt:lpstr>
      <vt:lpstr>Pesquisa </vt:lpstr>
      <vt:lpstr>Almoço (13:00-14:00)</vt:lpstr>
      <vt:lpstr>Esboço de propostas piloto de turismo criativo (14:30-15:30) </vt:lpstr>
      <vt:lpstr>Apresentação das propostas piloto de turismo criativo: ‘Histórias com Sabor e ‘Souselas Bago a Bago’ (15:30 – 16:00)</vt:lpstr>
      <vt:lpstr>Feedback dos/as participantes sobre o dia (16:00-16:30)</vt:lpstr>
    </vt:vector>
  </TitlesOfParts>
  <Company>Lino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SESSÃO DE APRESENTAÇÃO: - apresentação dos elementos da equipa CREATOUR  e da equipa CES - apresentação dos alunos envolvidos (Sabrina, Carlos, Paulo, Eduardo, Beatriz, Mariana, psicóloga Sílvia) - Candidatura Creative Tourism  O que é o turismo Criativo? -participação do turista – turismo de experiencia -mergulha na identidade do territorio - aprendizagem - criação de algo novo depois da aprendizagem</dc:title>
  <dc:creator>Claudia Carvalho</dc:creator>
  <cp:lastModifiedBy>Claudia Carvalho</cp:lastModifiedBy>
  <cp:revision>35</cp:revision>
  <dcterms:created xsi:type="dcterms:W3CDTF">2017-05-10T11:12:20Z</dcterms:created>
  <dcterms:modified xsi:type="dcterms:W3CDTF">2017-05-10T11:14:55Z</dcterms:modified>
</cp:coreProperties>
</file>